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8" r:id="rId4"/>
    <p:sldId id="260" r:id="rId5"/>
    <p:sldId id="264" r:id="rId6"/>
    <p:sldId id="265" r:id="rId7"/>
    <p:sldId id="262" r:id="rId8"/>
    <p:sldId id="263" r:id="rId9"/>
    <p:sldId id="268" r:id="rId10"/>
    <p:sldId id="267" r:id="rId11"/>
    <p:sldId id="25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D74E2B-BAAC-449A-B009-D4B707ED8B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CFFBFA05-6C7B-4994-B86D-F1C28B37F1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8C9CFA74-E537-409C-9AE8-7BD60DFEA3D7}"/>
              </a:ext>
            </a:extLst>
          </p:cNvPr>
          <p:cNvSpPr>
            <a:spLocks noGrp="1"/>
          </p:cNvSpPr>
          <p:nvPr>
            <p:ph type="dt" sz="half" idx="10"/>
          </p:nvPr>
        </p:nvSpPr>
        <p:spPr/>
        <p:txBody>
          <a:bodyPr/>
          <a:lstStyle/>
          <a:p>
            <a:fld id="{7DEA0CEB-6B13-4B65-A379-20ED1090C774}" type="datetimeFigureOut">
              <a:rPr lang="en-US" smtClean="0"/>
              <a:t>11/7/2020</a:t>
            </a:fld>
            <a:endParaRPr lang="en-US"/>
          </a:p>
        </p:txBody>
      </p:sp>
      <p:sp>
        <p:nvSpPr>
          <p:cNvPr id="5" name="Footer Placeholder 4">
            <a:extLst>
              <a:ext uri="{FF2B5EF4-FFF2-40B4-BE49-F238E27FC236}">
                <a16:creationId xmlns:a16="http://schemas.microsoft.com/office/drawing/2014/main" xmlns="" id="{DBE6D30D-435F-40BB-83A4-F5A2AFEEE5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14F59DA8-632F-4F79-8E4A-B0D1216C7BD3}"/>
              </a:ext>
            </a:extLst>
          </p:cNvPr>
          <p:cNvSpPr>
            <a:spLocks noGrp="1"/>
          </p:cNvSpPr>
          <p:nvPr>
            <p:ph type="sldNum" sz="quarter" idx="12"/>
          </p:nvPr>
        </p:nvSpPr>
        <p:spPr/>
        <p:txBody>
          <a:bodyPr/>
          <a:lstStyle/>
          <a:p>
            <a:fld id="{D82212E0-7410-4500-9D83-55B0F3294FA4}" type="slidenum">
              <a:rPr lang="en-US" smtClean="0"/>
              <a:t>‹#›</a:t>
            </a:fld>
            <a:endParaRPr lang="en-US"/>
          </a:p>
        </p:txBody>
      </p:sp>
    </p:spTree>
    <p:extLst>
      <p:ext uri="{BB962C8B-B14F-4D97-AF65-F5344CB8AC3E}">
        <p14:creationId xmlns:p14="http://schemas.microsoft.com/office/powerpoint/2010/main" val="26276973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E29615-4900-433F-89AE-0CB91FB674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6214885F-0169-4C61-BF87-E76D7C39C4E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576567C5-F514-4444-95A0-E63968EFCAB1}"/>
              </a:ext>
            </a:extLst>
          </p:cNvPr>
          <p:cNvSpPr>
            <a:spLocks noGrp="1"/>
          </p:cNvSpPr>
          <p:nvPr>
            <p:ph type="dt" sz="half" idx="10"/>
          </p:nvPr>
        </p:nvSpPr>
        <p:spPr/>
        <p:txBody>
          <a:bodyPr/>
          <a:lstStyle/>
          <a:p>
            <a:fld id="{7DEA0CEB-6B13-4B65-A379-20ED1090C774}" type="datetimeFigureOut">
              <a:rPr lang="en-US" smtClean="0"/>
              <a:t>11/7/2020</a:t>
            </a:fld>
            <a:endParaRPr lang="en-US"/>
          </a:p>
        </p:txBody>
      </p:sp>
      <p:sp>
        <p:nvSpPr>
          <p:cNvPr id="5" name="Footer Placeholder 4">
            <a:extLst>
              <a:ext uri="{FF2B5EF4-FFF2-40B4-BE49-F238E27FC236}">
                <a16:creationId xmlns:a16="http://schemas.microsoft.com/office/drawing/2014/main" xmlns="" id="{3B367DBD-0E20-4832-BDEA-84655B1BDA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5FE0E7AA-C099-4C03-8B2C-F266169FEC6F}"/>
              </a:ext>
            </a:extLst>
          </p:cNvPr>
          <p:cNvSpPr>
            <a:spLocks noGrp="1"/>
          </p:cNvSpPr>
          <p:nvPr>
            <p:ph type="sldNum" sz="quarter" idx="12"/>
          </p:nvPr>
        </p:nvSpPr>
        <p:spPr/>
        <p:txBody>
          <a:bodyPr/>
          <a:lstStyle/>
          <a:p>
            <a:fld id="{D82212E0-7410-4500-9D83-55B0F3294FA4}" type="slidenum">
              <a:rPr lang="en-US" smtClean="0"/>
              <a:t>‹#›</a:t>
            </a:fld>
            <a:endParaRPr lang="en-US"/>
          </a:p>
        </p:txBody>
      </p:sp>
    </p:spTree>
    <p:extLst>
      <p:ext uri="{BB962C8B-B14F-4D97-AF65-F5344CB8AC3E}">
        <p14:creationId xmlns:p14="http://schemas.microsoft.com/office/powerpoint/2010/main" val="3484794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57A13C38-B13D-45E1-A385-D9F6DC28522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A478B369-DFC3-4C1C-AF62-8D20BC20AF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95C7E428-3F6F-4F06-AE52-E2D917266EF4}"/>
              </a:ext>
            </a:extLst>
          </p:cNvPr>
          <p:cNvSpPr>
            <a:spLocks noGrp="1"/>
          </p:cNvSpPr>
          <p:nvPr>
            <p:ph type="dt" sz="half" idx="10"/>
          </p:nvPr>
        </p:nvSpPr>
        <p:spPr/>
        <p:txBody>
          <a:bodyPr/>
          <a:lstStyle/>
          <a:p>
            <a:fld id="{7DEA0CEB-6B13-4B65-A379-20ED1090C774}" type="datetimeFigureOut">
              <a:rPr lang="en-US" smtClean="0"/>
              <a:t>11/7/2020</a:t>
            </a:fld>
            <a:endParaRPr lang="en-US"/>
          </a:p>
        </p:txBody>
      </p:sp>
      <p:sp>
        <p:nvSpPr>
          <p:cNvPr id="5" name="Footer Placeholder 4">
            <a:extLst>
              <a:ext uri="{FF2B5EF4-FFF2-40B4-BE49-F238E27FC236}">
                <a16:creationId xmlns:a16="http://schemas.microsoft.com/office/drawing/2014/main" xmlns="" id="{19BC8096-7E3E-4E12-BB87-D014E7F60B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31E4E0DD-5CE9-407D-996C-82D03D74BD1C}"/>
              </a:ext>
            </a:extLst>
          </p:cNvPr>
          <p:cNvSpPr>
            <a:spLocks noGrp="1"/>
          </p:cNvSpPr>
          <p:nvPr>
            <p:ph type="sldNum" sz="quarter" idx="12"/>
          </p:nvPr>
        </p:nvSpPr>
        <p:spPr/>
        <p:txBody>
          <a:bodyPr/>
          <a:lstStyle/>
          <a:p>
            <a:fld id="{D82212E0-7410-4500-9D83-55B0F3294FA4}" type="slidenum">
              <a:rPr lang="en-US" smtClean="0"/>
              <a:t>‹#›</a:t>
            </a:fld>
            <a:endParaRPr lang="en-US"/>
          </a:p>
        </p:txBody>
      </p:sp>
    </p:spTree>
    <p:extLst>
      <p:ext uri="{BB962C8B-B14F-4D97-AF65-F5344CB8AC3E}">
        <p14:creationId xmlns:p14="http://schemas.microsoft.com/office/powerpoint/2010/main" val="21937678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8B8AE4C-82C3-4B85-8789-B86354BC98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0416731A-805F-4CD3-BEE0-F7729EE557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35240AEF-778D-4CBB-B276-7BA81F78E849}"/>
              </a:ext>
            </a:extLst>
          </p:cNvPr>
          <p:cNvSpPr>
            <a:spLocks noGrp="1"/>
          </p:cNvSpPr>
          <p:nvPr>
            <p:ph type="dt" sz="half" idx="10"/>
          </p:nvPr>
        </p:nvSpPr>
        <p:spPr/>
        <p:txBody>
          <a:bodyPr/>
          <a:lstStyle/>
          <a:p>
            <a:fld id="{7DEA0CEB-6B13-4B65-A379-20ED1090C774}" type="datetimeFigureOut">
              <a:rPr lang="en-US" smtClean="0"/>
              <a:t>11/7/2020</a:t>
            </a:fld>
            <a:endParaRPr lang="en-US"/>
          </a:p>
        </p:txBody>
      </p:sp>
      <p:sp>
        <p:nvSpPr>
          <p:cNvPr id="5" name="Footer Placeholder 4">
            <a:extLst>
              <a:ext uri="{FF2B5EF4-FFF2-40B4-BE49-F238E27FC236}">
                <a16:creationId xmlns:a16="http://schemas.microsoft.com/office/drawing/2014/main" xmlns="" id="{F751F51F-1560-4803-9D6D-9C88A276C2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C4AB7120-08DB-4868-B6F0-0F83F60E8D90}"/>
              </a:ext>
            </a:extLst>
          </p:cNvPr>
          <p:cNvSpPr>
            <a:spLocks noGrp="1"/>
          </p:cNvSpPr>
          <p:nvPr>
            <p:ph type="sldNum" sz="quarter" idx="12"/>
          </p:nvPr>
        </p:nvSpPr>
        <p:spPr/>
        <p:txBody>
          <a:bodyPr/>
          <a:lstStyle/>
          <a:p>
            <a:fld id="{D82212E0-7410-4500-9D83-55B0F3294FA4}" type="slidenum">
              <a:rPr lang="en-US" smtClean="0"/>
              <a:t>‹#›</a:t>
            </a:fld>
            <a:endParaRPr lang="en-US"/>
          </a:p>
        </p:txBody>
      </p:sp>
    </p:spTree>
    <p:extLst>
      <p:ext uri="{BB962C8B-B14F-4D97-AF65-F5344CB8AC3E}">
        <p14:creationId xmlns:p14="http://schemas.microsoft.com/office/powerpoint/2010/main" val="4292332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BF30A6-1A2C-4889-8E07-0F5EF86AFF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5D697E04-C60E-4C2B-8989-19D7038349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0178B06E-F062-470D-BCCF-5436B7DA3340}"/>
              </a:ext>
            </a:extLst>
          </p:cNvPr>
          <p:cNvSpPr>
            <a:spLocks noGrp="1"/>
          </p:cNvSpPr>
          <p:nvPr>
            <p:ph type="dt" sz="half" idx="10"/>
          </p:nvPr>
        </p:nvSpPr>
        <p:spPr/>
        <p:txBody>
          <a:bodyPr/>
          <a:lstStyle/>
          <a:p>
            <a:fld id="{7DEA0CEB-6B13-4B65-A379-20ED1090C774}" type="datetimeFigureOut">
              <a:rPr lang="en-US" smtClean="0"/>
              <a:t>11/7/2020</a:t>
            </a:fld>
            <a:endParaRPr lang="en-US"/>
          </a:p>
        </p:txBody>
      </p:sp>
      <p:sp>
        <p:nvSpPr>
          <p:cNvPr id="5" name="Footer Placeholder 4">
            <a:extLst>
              <a:ext uri="{FF2B5EF4-FFF2-40B4-BE49-F238E27FC236}">
                <a16:creationId xmlns:a16="http://schemas.microsoft.com/office/drawing/2014/main" xmlns="" id="{A04FB32A-755B-4246-A135-CEF7ED4A82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55314B29-7C90-4DE1-B517-1D481766B481}"/>
              </a:ext>
            </a:extLst>
          </p:cNvPr>
          <p:cNvSpPr>
            <a:spLocks noGrp="1"/>
          </p:cNvSpPr>
          <p:nvPr>
            <p:ph type="sldNum" sz="quarter" idx="12"/>
          </p:nvPr>
        </p:nvSpPr>
        <p:spPr/>
        <p:txBody>
          <a:bodyPr/>
          <a:lstStyle/>
          <a:p>
            <a:fld id="{D82212E0-7410-4500-9D83-55B0F3294FA4}" type="slidenum">
              <a:rPr lang="en-US" smtClean="0"/>
              <a:t>‹#›</a:t>
            </a:fld>
            <a:endParaRPr lang="en-US"/>
          </a:p>
        </p:txBody>
      </p:sp>
    </p:spTree>
    <p:extLst>
      <p:ext uri="{BB962C8B-B14F-4D97-AF65-F5344CB8AC3E}">
        <p14:creationId xmlns:p14="http://schemas.microsoft.com/office/powerpoint/2010/main" val="2086811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25C14B6-9987-4904-8CF6-D56A5B29F5A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1A394E8E-D788-4610-A7A9-6352A89659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EDD72E19-4ED0-4B01-B460-DB02A8BFB64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875DA651-8F07-4CA6-907D-8BA71FFA4445}"/>
              </a:ext>
            </a:extLst>
          </p:cNvPr>
          <p:cNvSpPr>
            <a:spLocks noGrp="1"/>
          </p:cNvSpPr>
          <p:nvPr>
            <p:ph type="dt" sz="half" idx="10"/>
          </p:nvPr>
        </p:nvSpPr>
        <p:spPr/>
        <p:txBody>
          <a:bodyPr/>
          <a:lstStyle/>
          <a:p>
            <a:fld id="{7DEA0CEB-6B13-4B65-A379-20ED1090C774}" type="datetimeFigureOut">
              <a:rPr lang="en-US" smtClean="0"/>
              <a:t>11/7/2020</a:t>
            </a:fld>
            <a:endParaRPr lang="en-US"/>
          </a:p>
        </p:txBody>
      </p:sp>
      <p:sp>
        <p:nvSpPr>
          <p:cNvPr id="6" name="Footer Placeholder 5">
            <a:extLst>
              <a:ext uri="{FF2B5EF4-FFF2-40B4-BE49-F238E27FC236}">
                <a16:creationId xmlns:a16="http://schemas.microsoft.com/office/drawing/2014/main" xmlns="" id="{6E8B55FF-5012-4952-B959-CF902CBAFC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BE6BCE95-FA8A-4CA6-A5B7-DC78AB928F51}"/>
              </a:ext>
            </a:extLst>
          </p:cNvPr>
          <p:cNvSpPr>
            <a:spLocks noGrp="1"/>
          </p:cNvSpPr>
          <p:nvPr>
            <p:ph type="sldNum" sz="quarter" idx="12"/>
          </p:nvPr>
        </p:nvSpPr>
        <p:spPr/>
        <p:txBody>
          <a:bodyPr/>
          <a:lstStyle/>
          <a:p>
            <a:fld id="{D82212E0-7410-4500-9D83-55B0F3294FA4}" type="slidenum">
              <a:rPr lang="en-US" smtClean="0"/>
              <a:t>‹#›</a:t>
            </a:fld>
            <a:endParaRPr lang="en-US"/>
          </a:p>
        </p:txBody>
      </p:sp>
    </p:spTree>
    <p:extLst>
      <p:ext uri="{BB962C8B-B14F-4D97-AF65-F5344CB8AC3E}">
        <p14:creationId xmlns:p14="http://schemas.microsoft.com/office/powerpoint/2010/main" val="432549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D94B969-C929-4CF1-BFD0-38F4EB7084C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37FD68C9-06B8-459F-8A29-A97DF7E952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EB6D75B7-1DC3-4F22-B787-75677BC5B7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5365DEE7-E866-436D-9744-95FA0F75D6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9DF9ED7B-1C64-475C-9DEA-31603FA515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18C03AB1-7E5E-4AC1-8984-21683245CEFF}"/>
              </a:ext>
            </a:extLst>
          </p:cNvPr>
          <p:cNvSpPr>
            <a:spLocks noGrp="1"/>
          </p:cNvSpPr>
          <p:nvPr>
            <p:ph type="dt" sz="half" idx="10"/>
          </p:nvPr>
        </p:nvSpPr>
        <p:spPr/>
        <p:txBody>
          <a:bodyPr/>
          <a:lstStyle/>
          <a:p>
            <a:fld id="{7DEA0CEB-6B13-4B65-A379-20ED1090C774}" type="datetimeFigureOut">
              <a:rPr lang="en-US" smtClean="0"/>
              <a:t>11/7/2020</a:t>
            </a:fld>
            <a:endParaRPr lang="en-US"/>
          </a:p>
        </p:txBody>
      </p:sp>
      <p:sp>
        <p:nvSpPr>
          <p:cNvPr id="8" name="Footer Placeholder 7">
            <a:extLst>
              <a:ext uri="{FF2B5EF4-FFF2-40B4-BE49-F238E27FC236}">
                <a16:creationId xmlns:a16="http://schemas.microsoft.com/office/drawing/2014/main" xmlns="" id="{FA7873D6-BD73-464F-B970-1499C2DFF24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0440FDA8-5BEC-4DB6-A530-4AB3E1F2FAF3}"/>
              </a:ext>
            </a:extLst>
          </p:cNvPr>
          <p:cNvSpPr>
            <a:spLocks noGrp="1"/>
          </p:cNvSpPr>
          <p:nvPr>
            <p:ph type="sldNum" sz="quarter" idx="12"/>
          </p:nvPr>
        </p:nvSpPr>
        <p:spPr/>
        <p:txBody>
          <a:bodyPr/>
          <a:lstStyle/>
          <a:p>
            <a:fld id="{D82212E0-7410-4500-9D83-55B0F3294FA4}" type="slidenum">
              <a:rPr lang="en-US" smtClean="0"/>
              <a:t>‹#›</a:t>
            </a:fld>
            <a:endParaRPr lang="en-US"/>
          </a:p>
        </p:txBody>
      </p:sp>
    </p:spTree>
    <p:extLst>
      <p:ext uri="{BB962C8B-B14F-4D97-AF65-F5344CB8AC3E}">
        <p14:creationId xmlns:p14="http://schemas.microsoft.com/office/powerpoint/2010/main" val="34241924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BD89C93-19E3-4C44-A482-CFC551991E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142FE680-7FCF-4018-B14B-295976D36812}"/>
              </a:ext>
            </a:extLst>
          </p:cNvPr>
          <p:cNvSpPr>
            <a:spLocks noGrp="1"/>
          </p:cNvSpPr>
          <p:nvPr>
            <p:ph type="dt" sz="half" idx="10"/>
          </p:nvPr>
        </p:nvSpPr>
        <p:spPr/>
        <p:txBody>
          <a:bodyPr/>
          <a:lstStyle/>
          <a:p>
            <a:fld id="{7DEA0CEB-6B13-4B65-A379-20ED1090C774}" type="datetimeFigureOut">
              <a:rPr lang="en-US" smtClean="0"/>
              <a:t>11/7/2020</a:t>
            </a:fld>
            <a:endParaRPr lang="en-US"/>
          </a:p>
        </p:txBody>
      </p:sp>
      <p:sp>
        <p:nvSpPr>
          <p:cNvPr id="4" name="Footer Placeholder 3">
            <a:extLst>
              <a:ext uri="{FF2B5EF4-FFF2-40B4-BE49-F238E27FC236}">
                <a16:creationId xmlns:a16="http://schemas.microsoft.com/office/drawing/2014/main" xmlns="" id="{E6DE4B84-5650-4CEF-8C09-71D12AA62EA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6E741DF5-380B-4FEC-B0B5-9C78F0BB9EF5}"/>
              </a:ext>
            </a:extLst>
          </p:cNvPr>
          <p:cNvSpPr>
            <a:spLocks noGrp="1"/>
          </p:cNvSpPr>
          <p:nvPr>
            <p:ph type="sldNum" sz="quarter" idx="12"/>
          </p:nvPr>
        </p:nvSpPr>
        <p:spPr/>
        <p:txBody>
          <a:bodyPr/>
          <a:lstStyle/>
          <a:p>
            <a:fld id="{D82212E0-7410-4500-9D83-55B0F3294FA4}" type="slidenum">
              <a:rPr lang="en-US" smtClean="0"/>
              <a:t>‹#›</a:t>
            </a:fld>
            <a:endParaRPr lang="en-US"/>
          </a:p>
        </p:txBody>
      </p:sp>
    </p:spTree>
    <p:extLst>
      <p:ext uri="{BB962C8B-B14F-4D97-AF65-F5344CB8AC3E}">
        <p14:creationId xmlns:p14="http://schemas.microsoft.com/office/powerpoint/2010/main" val="2144876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5AC274AF-DDDF-49E2-B05A-A3A2FBCC4124}"/>
              </a:ext>
            </a:extLst>
          </p:cNvPr>
          <p:cNvSpPr>
            <a:spLocks noGrp="1"/>
          </p:cNvSpPr>
          <p:nvPr>
            <p:ph type="dt" sz="half" idx="10"/>
          </p:nvPr>
        </p:nvSpPr>
        <p:spPr/>
        <p:txBody>
          <a:bodyPr/>
          <a:lstStyle/>
          <a:p>
            <a:fld id="{7DEA0CEB-6B13-4B65-A379-20ED1090C774}" type="datetimeFigureOut">
              <a:rPr lang="en-US" smtClean="0"/>
              <a:t>11/7/2020</a:t>
            </a:fld>
            <a:endParaRPr lang="en-US"/>
          </a:p>
        </p:txBody>
      </p:sp>
      <p:sp>
        <p:nvSpPr>
          <p:cNvPr id="3" name="Footer Placeholder 2">
            <a:extLst>
              <a:ext uri="{FF2B5EF4-FFF2-40B4-BE49-F238E27FC236}">
                <a16:creationId xmlns:a16="http://schemas.microsoft.com/office/drawing/2014/main" xmlns="" id="{C2C00A93-2E51-4714-AC44-957782C9F9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D9DC08C1-646A-45D6-846B-72A78A2C85BB}"/>
              </a:ext>
            </a:extLst>
          </p:cNvPr>
          <p:cNvSpPr>
            <a:spLocks noGrp="1"/>
          </p:cNvSpPr>
          <p:nvPr>
            <p:ph type="sldNum" sz="quarter" idx="12"/>
          </p:nvPr>
        </p:nvSpPr>
        <p:spPr/>
        <p:txBody>
          <a:bodyPr/>
          <a:lstStyle/>
          <a:p>
            <a:fld id="{D82212E0-7410-4500-9D83-55B0F3294FA4}" type="slidenum">
              <a:rPr lang="en-US" smtClean="0"/>
              <a:t>‹#›</a:t>
            </a:fld>
            <a:endParaRPr lang="en-US"/>
          </a:p>
        </p:txBody>
      </p:sp>
    </p:spTree>
    <p:extLst>
      <p:ext uri="{BB962C8B-B14F-4D97-AF65-F5344CB8AC3E}">
        <p14:creationId xmlns:p14="http://schemas.microsoft.com/office/powerpoint/2010/main" val="2145570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ECBD21D-8994-42B0-BF57-3F36923077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4BD6D689-AD15-4510-AAE1-277CBB4F2F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74F32C79-C0D4-4069-9D8A-2E1D296B1C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F41D208D-B410-45F3-8F3E-E81556102174}"/>
              </a:ext>
            </a:extLst>
          </p:cNvPr>
          <p:cNvSpPr>
            <a:spLocks noGrp="1"/>
          </p:cNvSpPr>
          <p:nvPr>
            <p:ph type="dt" sz="half" idx="10"/>
          </p:nvPr>
        </p:nvSpPr>
        <p:spPr/>
        <p:txBody>
          <a:bodyPr/>
          <a:lstStyle/>
          <a:p>
            <a:fld id="{7DEA0CEB-6B13-4B65-A379-20ED1090C774}" type="datetimeFigureOut">
              <a:rPr lang="en-US" smtClean="0"/>
              <a:t>11/7/2020</a:t>
            </a:fld>
            <a:endParaRPr lang="en-US"/>
          </a:p>
        </p:txBody>
      </p:sp>
      <p:sp>
        <p:nvSpPr>
          <p:cNvPr id="6" name="Footer Placeholder 5">
            <a:extLst>
              <a:ext uri="{FF2B5EF4-FFF2-40B4-BE49-F238E27FC236}">
                <a16:creationId xmlns:a16="http://schemas.microsoft.com/office/drawing/2014/main" xmlns="" id="{50B36BE5-22F0-4E07-9C4B-34DE449F1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C5EF6E66-BAD4-4F3A-9D8E-BE5EDC2695AA}"/>
              </a:ext>
            </a:extLst>
          </p:cNvPr>
          <p:cNvSpPr>
            <a:spLocks noGrp="1"/>
          </p:cNvSpPr>
          <p:nvPr>
            <p:ph type="sldNum" sz="quarter" idx="12"/>
          </p:nvPr>
        </p:nvSpPr>
        <p:spPr/>
        <p:txBody>
          <a:bodyPr/>
          <a:lstStyle/>
          <a:p>
            <a:fld id="{D82212E0-7410-4500-9D83-55B0F3294FA4}" type="slidenum">
              <a:rPr lang="en-US" smtClean="0"/>
              <a:t>‹#›</a:t>
            </a:fld>
            <a:endParaRPr lang="en-US"/>
          </a:p>
        </p:txBody>
      </p:sp>
    </p:spTree>
    <p:extLst>
      <p:ext uri="{BB962C8B-B14F-4D97-AF65-F5344CB8AC3E}">
        <p14:creationId xmlns:p14="http://schemas.microsoft.com/office/powerpoint/2010/main" val="8776068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A84688-7036-4A67-BDF1-685278A0B4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45A10AD1-E6ED-40CD-9C54-94B7E49D2B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F18A4413-5363-4C46-B1EC-601D83F4F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62800B-1EE1-46BA-A9C3-B6451779FE21}"/>
              </a:ext>
            </a:extLst>
          </p:cNvPr>
          <p:cNvSpPr>
            <a:spLocks noGrp="1"/>
          </p:cNvSpPr>
          <p:nvPr>
            <p:ph type="dt" sz="half" idx="10"/>
          </p:nvPr>
        </p:nvSpPr>
        <p:spPr/>
        <p:txBody>
          <a:bodyPr/>
          <a:lstStyle/>
          <a:p>
            <a:fld id="{7DEA0CEB-6B13-4B65-A379-20ED1090C774}" type="datetimeFigureOut">
              <a:rPr lang="en-US" smtClean="0"/>
              <a:t>11/7/2020</a:t>
            </a:fld>
            <a:endParaRPr lang="en-US"/>
          </a:p>
        </p:txBody>
      </p:sp>
      <p:sp>
        <p:nvSpPr>
          <p:cNvPr id="6" name="Footer Placeholder 5">
            <a:extLst>
              <a:ext uri="{FF2B5EF4-FFF2-40B4-BE49-F238E27FC236}">
                <a16:creationId xmlns:a16="http://schemas.microsoft.com/office/drawing/2014/main" xmlns="" id="{50C57A40-2E92-41C0-A40B-9DDD151D56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C825F455-0296-44E3-9BB2-7206132A611E}"/>
              </a:ext>
            </a:extLst>
          </p:cNvPr>
          <p:cNvSpPr>
            <a:spLocks noGrp="1"/>
          </p:cNvSpPr>
          <p:nvPr>
            <p:ph type="sldNum" sz="quarter" idx="12"/>
          </p:nvPr>
        </p:nvSpPr>
        <p:spPr/>
        <p:txBody>
          <a:bodyPr/>
          <a:lstStyle/>
          <a:p>
            <a:fld id="{D82212E0-7410-4500-9D83-55B0F3294FA4}" type="slidenum">
              <a:rPr lang="en-US" smtClean="0"/>
              <a:t>‹#›</a:t>
            </a:fld>
            <a:endParaRPr lang="en-US"/>
          </a:p>
        </p:txBody>
      </p:sp>
    </p:spTree>
    <p:extLst>
      <p:ext uri="{BB962C8B-B14F-4D97-AF65-F5344CB8AC3E}">
        <p14:creationId xmlns:p14="http://schemas.microsoft.com/office/powerpoint/2010/main" val="23022306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6428112F-F006-4AB1-B186-673ADCBD7D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53C6D303-6435-44BD-8276-C1FFDBA964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C85520B9-C510-4230-8CCB-B3C4772B05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EA0CEB-6B13-4B65-A379-20ED1090C774}" type="datetimeFigureOut">
              <a:rPr lang="en-US" smtClean="0"/>
              <a:t>11/7/2020</a:t>
            </a:fld>
            <a:endParaRPr lang="en-US"/>
          </a:p>
        </p:txBody>
      </p:sp>
      <p:sp>
        <p:nvSpPr>
          <p:cNvPr id="5" name="Footer Placeholder 4">
            <a:extLst>
              <a:ext uri="{FF2B5EF4-FFF2-40B4-BE49-F238E27FC236}">
                <a16:creationId xmlns:a16="http://schemas.microsoft.com/office/drawing/2014/main" xmlns="" id="{3197826F-1564-4C57-A420-170504B259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87AEEC1C-ECE4-4E10-8187-35E4719F8A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2212E0-7410-4500-9D83-55B0F3294FA4}" type="slidenum">
              <a:rPr lang="en-US" smtClean="0"/>
              <a:t>‹#›</a:t>
            </a:fld>
            <a:endParaRPr lang="en-US"/>
          </a:p>
        </p:txBody>
      </p:sp>
    </p:spTree>
    <p:extLst>
      <p:ext uri="{BB962C8B-B14F-4D97-AF65-F5344CB8AC3E}">
        <p14:creationId xmlns:p14="http://schemas.microsoft.com/office/powerpoint/2010/main" val="39890766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insaid2018/Term-4/blob/master/Projects/groceries.csv"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xmlns="" id="{C1DD1A8A-57D5-4A81-AD04-532B043C56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descr="A flat screen television&#10;&#10;Description automatically generated">
            <a:extLst>
              <a:ext uri="{FF2B5EF4-FFF2-40B4-BE49-F238E27FC236}">
                <a16:creationId xmlns:a16="http://schemas.microsoft.com/office/drawing/2014/main" xmlns="" id="{1BBAFD0A-C090-4CE6-9747-36E1C61FF90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57" name="Rectangle 56">
            <a:extLst>
              <a:ext uri="{FF2B5EF4-FFF2-40B4-BE49-F238E27FC236}">
                <a16:creationId xmlns:a16="http://schemas.microsoft.com/office/drawing/2014/main" xmlns="" id="{007891EC-4501-44ED-A8C8-B11B6DB767A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5A29258C-5CA2-455F-BA15-4CF2E427B0C2}"/>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IN" sz="5200" dirty="0">
                <a:solidFill>
                  <a:srgbClr val="FFFFFF"/>
                </a:solidFill>
              </a:rPr>
              <a:t>Market Basket Analysis</a:t>
            </a:r>
            <a:br>
              <a:rPr lang="en-IN" sz="5200" dirty="0">
                <a:solidFill>
                  <a:srgbClr val="FFFFFF"/>
                </a:solidFill>
              </a:rPr>
            </a:br>
            <a:r>
              <a:rPr lang="en-IN" sz="4400" dirty="0">
                <a:solidFill>
                  <a:srgbClr val="FFFFFF"/>
                </a:solidFill>
              </a:rPr>
              <a:t>Apriori Algorithm</a:t>
            </a:r>
            <a:endParaRPr lang="en-US" sz="5200" dirty="0">
              <a:solidFill>
                <a:srgbClr val="FFFFFF"/>
              </a:solidFill>
            </a:endParaRPr>
          </a:p>
        </p:txBody>
      </p:sp>
      <p:sp>
        <p:nvSpPr>
          <p:cNvPr id="3" name="Subtitle 2">
            <a:extLst>
              <a:ext uri="{FF2B5EF4-FFF2-40B4-BE49-F238E27FC236}">
                <a16:creationId xmlns:a16="http://schemas.microsoft.com/office/drawing/2014/main" xmlns="" id="{B5808707-67E9-4499-AA43-A26C0D084521}"/>
              </a:ext>
            </a:extLst>
          </p:cNvPr>
          <p:cNvSpPr>
            <a:spLocks noGrp="1"/>
          </p:cNvSpPr>
          <p:nvPr>
            <p:ph type="subTitle" idx="1"/>
          </p:nvPr>
        </p:nvSpPr>
        <p:spPr>
          <a:xfrm>
            <a:off x="1100051" y="4734651"/>
            <a:ext cx="10058400" cy="1282707"/>
          </a:xfrm>
          <a:effectLst>
            <a:outerShdw blurRad="50800" dist="38100" dir="2700000" algn="tl" rotWithShape="0">
              <a:prstClr val="black">
                <a:alpha val="40000"/>
              </a:prstClr>
            </a:outerShdw>
          </a:effectLst>
        </p:spPr>
        <p:txBody>
          <a:bodyPr>
            <a:noAutofit/>
          </a:bodyPr>
          <a:lstStyle/>
          <a:p>
            <a:r>
              <a:rPr lang="en-IN" sz="2000" b="1" i="1" dirty="0">
                <a:solidFill>
                  <a:schemeClr val="bg1"/>
                </a:solidFill>
              </a:rPr>
              <a:t>S. Narayan Rao</a:t>
            </a:r>
          </a:p>
          <a:p>
            <a:r>
              <a:rPr lang="en-IN" sz="2000" b="1" i="1" dirty="0">
                <a:solidFill>
                  <a:schemeClr val="bg1"/>
                </a:solidFill>
              </a:rPr>
              <a:t>Machine Learning Advanced - Assignment</a:t>
            </a:r>
          </a:p>
          <a:p>
            <a:endParaRPr lang="en-IN" sz="1000" b="1" i="1" dirty="0">
              <a:solidFill>
                <a:schemeClr val="bg1"/>
              </a:solidFill>
            </a:endParaRPr>
          </a:p>
          <a:p>
            <a:r>
              <a:rPr lang="en-IN" sz="2000" b="1" i="1" dirty="0">
                <a:solidFill>
                  <a:schemeClr val="bg1"/>
                </a:solidFill>
              </a:rPr>
              <a:t>November </a:t>
            </a:r>
            <a:r>
              <a:rPr lang="en-IN" sz="2000" b="1" i="1" dirty="0" smtClean="0">
                <a:solidFill>
                  <a:schemeClr val="bg1"/>
                </a:solidFill>
              </a:rPr>
              <a:t>2019 </a:t>
            </a:r>
            <a:r>
              <a:rPr lang="en-IN" sz="2000" b="1" i="1" dirty="0">
                <a:solidFill>
                  <a:schemeClr val="bg1"/>
                </a:solidFill>
              </a:rPr>
              <a:t>Cohort Batch, INSAID</a:t>
            </a:r>
            <a:endParaRPr lang="en-US" sz="2000" b="1" i="1" dirty="0">
              <a:solidFill>
                <a:schemeClr val="bg1"/>
              </a:solidFill>
            </a:endParaRPr>
          </a:p>
        </p:txBody>
      </p:sp>
    </p:spTree>
    <p:extLst>
      <p:ext uri="{BB962C8B-B14F-4D97-AF65-F5344CB8AC3E}">
        <p14:creationId xmlns:p14="http://schemas.microsoft.com/office/powerpoint/2010/main" val="839642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5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51"/>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60DD9C1-B7C5-4246-91F3-81A3188919A9}"/>
              </a:ext>
            </a:extLst>
          </p:cNvPr>
          <p:cNvSpPr>
            <a:spLocks noGrp="1"/>
          </p:cNvSpPr>
          <p:nvPr>
            <p:ph type="title"/>
          </p:nvPr>
        </p:nvSpPr>
        <p:spPr/>
        <p:txBody>
          <a:bodyPr anchor="t"/>
          <a:lstStyle/>
          <a:p>
            <a:pPr algn="ctr"/>
            <a:r>
              <a:rPr lang="en-IN" dirty="0"/>
              <a:t>Conclusion :</a:t>
            </a:r>
            <a:endParaRPr lang="en-US" dirty="0"/>
          </a:p>
        </p:txBody>
      </p:sp>
      <p:pic>
        <p:nvPicPr>
          <p:cNvPr id="5" name="Picture 4">
            <a:extLst>
              <a:ext uri="{FF2B5EF4-FFF2-40B4-BE49-F238E27FC236}">
                <a16:creationId xmlns:a16="http://schemas.microsoft.com/office/drawing/2014/main" xmlns="" id="{6614C92E-882C-4A0D-B0BF-9D9BD8FE150E}"/>
              </a:ext>
            </a:extLst>
          </p:cNvPr>
          <p:cNvPicPr>
            <a:picLocks noChangeAspect="1"/>
          </p:cNvPicPr>
          <p:nvPr/>
        </p:nvPicPr>
        <p:blipFill>
          <a:blip r:embed="rId2"/>
          <a:stretch>
            <a:fillRect/>
          </a:stretch>
        </p:blipFill>
        <p:spPr>
          <a:xfrm>
            <a:off x="4638260" y="1412393"/>
            <a:ext cx="7340461" cy="4788468"/>
          </a:xfrm>
          <a:prstGeom prst="rect">
            <a:avLst/>
          </a:prstGeom>
          <a:ln w="28575">
            <a:solidFill>
              <a:schemeClr val="accent1"/>
            </a:solidFill>
          </a:ln>
        </p:spPr>
      </p:pic>
      <p:sp>
        <p:nvSpPr>
          <p:cNvPr id="7" name="TextBox 6">
            <a:extLst>
              <a:ext uri="{FF2B5EF4-FFF2-40B4-BE49-F238E27FC236}">
                <a16:creationId xmlns:a16="http://schemas.microsoft.com/office/drawing/2014/main" xmlns="" id="{8F61F39A-1E12-49D9-915F-666128AB4175}"/>
              </a:ext>
            </a:extLst>
          </p:cNvPr>
          <p:cNvSpPr txBox="1"/>
          <p:nvPr/>
        </p:nvSpPr>
        <p:spPr>
          <a:xfrm>
            <a:off x="304798" y="1385889"/>
            <a:ext cx="4240695" cy="4814972"/>
          </a:xfrm>
          <a:prstGeom prst="rect">
            <a:avLst/>
          </a:prstGeom>
          <a:noFill/>
          <a:ln w="28575">
            <a:solidFill>
              <a:schemeClr val="accent1"/>
            </a:solidFill>
          </a:ln>
        </p:spPr>
        <p:txBody>
          <a:bodyPr wrap="square">
            <a:spAutoFit/>
          </a:bodyPr>
          <a:lstStyle/>
          <a:p>
            <a:pPr algn="just">
              <a:lnSpc>
                <a:spcPct val="130000"/>
              </a:lnSpc>
            </a:pPr>
            <a:r>
              <a:rPr lang="en-US" b="0" i="0" dirty="0">
                <a:solidFill>
                  <a:srgbClr val="000000"/>
                </a:solidFill>
                <a:effectLst/>
                <a:latin typeface="Helvetica Neue"/>
              </a:rPr>
              <a:t>Whole Milk is the best seller (high demand) and it shows association with 6 items- Butter, Curd, Domestic Eggs, Tropical Fruit, Root Vegetable and Other Vegetables. There are a couple of strategies that the store can adopt to increase its sales considering the association we have seen between Whole Milk and its 6 partners.</a:t>
            </a:r>
          </a:p>
          <a:p>
            <a:pPr algn="just">
              <a:lnSpc>
                <a:spcPct val="130000"/>
              </a:lnSpc>
            </a:pPr>
            <a:endParaRPr lang="en-US" b="0" i="0" dirty="0">
              <a:solidFill>
                <a:srgbClr val="000000"/>
              </a:solidFill>
              <a:effectLst/>
              <a:latin typeface="Helvetica Neue"/>
            </a:endParaRPr>
          </a:p>
          <a:p>
            <a:pPr algn="just">
              <a:lnSpc>
                <a:spcPct val="130000"/>
              </a:lnSpc>
            </a:pPr>
            <a:r>
              <a:rPr lang="en-US" dirty="0">
                <a:solidFill>
                  <a:srgbClr val="000000"/>
                </a:solidFill>
                <a:latin typeface="Helvetica Neue"/>
              </a:rPr>
              <a:t>product bundling can be done with discounts / loyalty schemes / incentives </a:t>
            </a:r>
            <a:r>
              <a:rPr lang="en-US" dirty="0" err="1">
                <a:solidFill>
                  <a:srgbClr val="000000"/>
                </a:solidFill>
                <a:latin typeface="Helvetica Neue"/>
              </a:rPr>
              <a:t>etc</a:t>
            </a:r>
            <a:r>
              <a:rPr lang="en-US" dirty="0">
                <a:solidFill>
                  <a:srgbClr val="000000"/>
                </a:solidFill>
                <a:latin typeface="Helvetica Neue"/>
              </a:rPr>
              <a:t> to increase the business.</a:t>
            </a:r>
            <a:endParaRPr lang="en-US" b="0" i="0" dirty="0">
              <a:solidFill>
                <a:srgbClr val="000000"/>
              </a:solidFill>
              <a:effectLst/>
              <a:latin typeface="Helvetica Neue"/>
            </a:endParaRPr>
          </a:p>
          <a:p>
            <a:pPr algn="just">
              <a:lnSpc>
                <a:spcPct val="150000"/>
              </a:lnSpc>
            </a:pPr>
            <a:endParaRPr lang="en-US" sz="200" dirty="0"/>
          </a:p>
        </p:txBody>
      </p:sp>
      <p:sp>
        <p:nvSpPr>
          <p:cNvPr id="8" name="Oval 7">
            <a:extLst>
              <a:ext uri="{FF2B5EF4-FFF2-40B4-BE49-F238E27FC236}">
                <a16:creationId xmlns:a16="http://schemas.microsoft.com/office/drawing/2014/main" xmlns="" id="{63244DA4-F92D-4FC6-88FE-26E707C5D5B5}"/>
              </a:ext>
            </a:extLst>
          </p:cNvPr>
          <p:cNvSpPr/>
          <p:nvPr/>
        </p:nvSpPr>
        <p:spPr>
          <a:xfrm>
            <a:off x="7659757" y="3757567"/>
            <a:ext cx="1828800" cy="946955"/>
          </a:xfrm>
          <a:prstGeom prst="ellipse">
            <a:avLst/>
          </a:prstGeom>
          <a:noFill/>
          <a:ln w="57150">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59241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91500">
              <a:srgbClr val="5698D2"/>
            </a:gs>
            <a:gs pos="100000">
              <a:srgbClr val="002060"/>
            </a:gs>
            <a:gs pos="64000">
              <a:srgbClr val="ABC0E4"/>
            </a:gs>
            <a:gs pos="35000">
              <a:schemeClr val="accent1">
                <a:lumMod val="45000"/>
                <a:lumOff val="55000"/>
              </a:schemeClr>
            </a:gs>
            <a:gs pos="64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5881B7-E6C6-44F7-95B1-48FD21C9E679}"/>
              </a:ext>
            </a:extLst>
          </p:cNvPr>
          <p:cNvSpPr>
            <a:spLocks noGrp="1"/>
          </p:cNvSpPr>
          <p:nvPr>
            <p:ph type="title"/>
          </p:nvPr>
        </p:nvSpPr>
        <p:spPr>
          <a:xfrm>
            <a:off x="640080" y="5576887"/>
            <a:ext cx="10911840" cy="640081"/>
          </a:xfrm>
        </p:spPr>
        <p:txBody>
          <a:bodyPr vert="horz" lIns="91440" tIns="45720" rIns="91440" bIns="45720" rtlCol="0">
            <a:normAutofit fontScale="90000"/>
          </a:bodyPr>
          <a:lstStyle/>
          <a:p>
            <a:pPr algn="ctr"/>
            <a:r>
              <a:rPr lang="en-US" b="1" dirty="0">
                <a:effectLst>
                  <a:outerShdw blurRad="38100" dist="38100" dir="2700000" algn="tl">
                    <a:srgbClr val="000000">
                      <a:alpha val="43137"/>
                    </a:srgbClr>
                  </a:outerShdw>
                </a:effectLst>
              </a:rPr>
              <a:t>Thank you !</a:t>
            </a:r>
          </a:p>
        </p:txBody>
      </p:sp>
      <p:pic>
        <p:nvPicPr>
          <p:cNvPr id="4" name="Picture 3" descr="A picture containing transport, sitting&#10;&#10;Description automatically generated">
            <a:extLst>
              <a:ext uri="{FF2B5EF4-FFF2-40B4-BE49-F238E27FC236}">
                <a16:creationId xmlns:a16="http://schemas.microsoft.com/office/drawing/2014/main" xmlns="" id="{2EE8DF96-A4A3-4398-A61B-E8FC5487FD2A}"/>
              </a:ext>
            </a:extLst>
          </p:cNvPr>
          <p:cNvPicPr>
            <a:picLocks noChangeAspect="1"/>
          </p:cNvPicPr>
          <p:nvPr/>
        </p:nvPicPr>
        <p:blipFill rotWithShape="1">
          <a:blip r:embed="rId2"/>
          <a:srcRect t="9998" r="1" b="1"/>
          <a:stretch/>
        </p:blipFill>
        <p:spPr>
          <a:xfrm>
            <a:off x="1617759" y="507558"/>
            <a:ext cx="8956482" cy="4836795"/>
          </a:xfrm>
          <a:prstGeom prst="rect">
            <a:avLst/>
          </a:prstGeom>
          <a:ln w="19050">
            <a:solidFill>
              <a:schemeClr val="tx1"/>
            </a:solidFill>
            <a:miter lim="800000"/>
          </a:ln>
        </p:spPr>
      </p:pic>
    </p:spTree>
    <p:extLst>
      <p:ext uri="{BB962C8B-B14F-4D97-AF65-F5344CB8AC3E}">
        <p14:creationId xmlns:p14="http://schemas.microsoft.com/office/powerpoint/2010/main" val="343319025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0E79CF-C2DE-45FC-9731-5070748F7BE4}"/>
              </a:ext>
            </a:extLst>
          </p:cNvPr>
          <p:cNvSpPr>
            <a:spLocks noGrp="1"/>
          </p:cNvSpPr>
          <p:nvPr>
            <p:ph type="title"/>
          </p:nvPr>
        </p:nvSpPr>
        <p:spPr/>
        <p:txBody>
          <a:bodyPr/>
          <a:lstStyle/>
          <a:p>
            <a:r>
              <a:rPr lang="en-IN" dirty="0"/>
              <a:t>Content - Market Basket Analysis</a:t>
            </a:r>
            <a:endParaRPr lang="en-US" dirty="0"/>
          </a:p>
        </p:txBody>
      </p:sp>
      <p:sp>
        <p:nvSpPr>
          <p:cNvPr id="3" name="Content Placeholder 2">
            <a:extLst>
              <a:ext uri="{FF2B5EF4-FFF2-40B4-BE49-F238E27FC236}">
                <a16:creationId xmlns:a16="http://schemas.microsoft.com/office/drawing/2014/main" xmlns="" id="{02647537-FE87-4FC2-B625-6992751B81B4}"/>
              </a:ext>
            </a:extLst>
          </p:cNvPr>
          <p:cNvSpPr>
            <a:spLocks noGrp="1"/>
          </p:cNvSpPr>
          <p:nvPr>
            <p:ph idx="1"/>
          </p:nvPr>
        </p:nvSpPr>
        <p:spPr>
          <a:xfrm>
            <a:off x="533398" y="1812509"/>
            <a:ext cx="10515600" cy="4351338"/>
          </a:xfrm>
        </p:spPr>
        <p:txBody>
          <a:bodyPr/>
          <a:lstStyle/>
          <a:p>
            <a:r>
              <a:rPr lang="en-IN" dirty="0"/>
              <a:t>Introduction</a:t>
            </a:r>
          </a:p>
          <a:p>
            <a:r>
              <a:rPr lang="en-IN" dirty="0"/>
              <a:t>Objective of the analysis</a:t>
            </a:r>
          </a:p>
          <a:p>
            <a:r>
              <a:rPr lang="en-IN" dirty="0"/>
              <a:t>Importing Python Libraries</a:t>
            </a:r>
          </a:p>
          <a:p>
            <a:r>
              <a:rPr lang="en-IN" dirty="0"/>
              <a:t>Importing Data and Processing</a:t>
            </a:r>
          </a:p>
          <a:p>
            <a:r>
              <a:rPr lang="en-IN" dirty="0"/>
              <a:t>Exploratory Data Analysis</a:t>
            </a:r>
          </a:p>
          <a:p>
            <a:r>
              <a:rPr lang="en-IN" dirty="0"/>
              <a:t>Applying Apriori Algorithm &amp; </a:t>
            </a:r>
            <a:r>
              <a:rPr lang="en-US" dirty="0"/>
              <a:t>Result</a:t>
            </a:r>
          </a:p>
          <a:p>
            <a:r>
              <a:rPr lang="en-US" dirty="0"/>
              <a:t>Conclusion</a:t>
            </a:r>
          </a:p>
        </p:txBody>
      </p:sp>
      <p:pic>
        <p:nvPicPr>
          <p:cNvPr id="6" name="Picture 5">
            <a:extLst>
              <a:ext uri="{FF2B5EF4-FFF2-40B4-BE49-F238E27FC236}">
                <a16:creationId xmlns:a16="http://schemas.microsoft.com/office/drawing/2014/main" xmlns="" id="{B7BCF7A4-AF17-41BA-92AE-A48F1567D005}"/>
              </a:ext>
            </a:extLst>
          </p:cNvPr>
          <p:cNvPicPr>
            <a:picLocks noChangeAspect="1"/>
          </p:cNvPicPr>
          <p:nvPr/>
        </p:nvPicPr>
        <p:blipFill>
          <a:blip r:embed="rId2"/>
          <a:stretch>
            <a:fillRect/>
          </a:stretch>
        </p:blipFill>
        <p:spPr>
          <a:xfrm>
            <a:off x="6096000" y="1690688"/>
            <a:ext cx="5583513" cy="3916292"/>
          </a:xfrm>
          <a:custGeom>
            <a:avLst/>
            <a:gdLst>
              <a:gd name="connsiteX0" fmla="*/ 0 w 5583513"/>
              <a:gd name="connsiteY0" fmla="*/ 0 h 3916292"/>
              <a:gd name="connsiteX1" fmla="*/ 390846 w 5583513"/>
              <a:gd name="connsiteY1" fmla="*/ 0 h 3916292"/>
              <a:gd name="connsiteX2" fmla="*/ 949197 w 5583513"/>
              <a:gd name="connsiteY2" fmla="*/ 0 h 3916292"/>
              <a:gd name="connsiteX3" fmla="*/ 1451713 w 5583513"/>
              <a:gd name="connsiteY3" fmla="*/ 0 h 3916292"/>
              <a:gd name="connsiteX4" fmla="*/ 2010065 w 5583513"/>
              <a:gd name="connsiteY4" fmla="*/ 0 h 3916292"/>
              <a:gd name="connsiteX5" fmla="*/ 2456746 w 5583513"/>
              <a:gd name="connsiteY5" fmla="*/ 0 h 3916292"/>
              <a:gd name="connsiteX6" fmla="*/ 2959262 w 5583513"/>
              <a:gd name="connsiteY6" fmla="*/ 0 h 3916292"/>
              <a:gd name="connsiteX7" fmla="*/ 3350108 w 5583513"/>
              <a:gd name="connsiteY7" fmla="*/ 0 h 3916292"/>
              <a:gd name="connsiteX8" fmla="*/ 3796789 w 5583513"/>
              <a:gd name="connsiteY8" fmla="*/ 0 h 3916292"/>
              <a:gd name="connsiteX9" fmla="*/ 4410975 w 5583513"/>
              <a:gd name="connsiteY9" fmla="*/ 0 h 3916292"/>
              <a:gd name="connsiteX10" fmla="*/ 4801821 w 5583513"/>
              <a:gd name="connsiteY10" fmla="*/ 0 h 3916292"/>
              <a:gd name="connsiteX11" fmla="*/ 5583513 w 5583513"/>
              <a:gd name="connsiteY11" fmla="*/ 0 h 3916292"/>
              <a:gd name="connsiteX12" fmla="*/ 5583513 w 5583513"/>
              <a:gd name="connsiteY12" fmla="*/ 520307 h 3916292"/>
              <a:gd name="connsiteX13" fmla="*/ 5583513 w 5583513"/>
              <a:gd name="connsiteY13" fmla="*/ 1118941 h 3916292"/>
              <a:gd name="connsiteX14" fmla="*/ 5583513 w 5583513"/>
              <a:gd name="connsiteY14" fmla="*/ 1678411 h 3916292"/>
              <a:gd name="connsiteX15" fmla="*/ 5583513 w 5583513"/>
              <a:gd name="connsiteY15" fmla="*/ 2159555 h 3916292"/>
              <a:gd name="connsiteX16" fmla="*/ 5583513 w 5583513"/>
              <a:gd name="connsiteY16" fmla="*/ 2679863 h 3916292"/>
              <a:gd name="connsiteX17" fmla="*/ 5583513 w 5583513"/>
              <a:gd name="connsiteY17" fmla="*/ 3121844 h 3916292"/>
              <a:gd name="connsiteX18" fmla="*/ 5583513 w 5583513"/>
              <a:gd name="connsiteY18" fmla="*/ 3916292 h 3916292"/>
              <a:gd name="connsiteX19" fmla="*/ 5136832 w 5583513"/>
              <a:gd name="connsiteY19" fmla="*/ 3916292 h 3916292"/>
              <a:gd name="connsiteX20" fmla="*/ 4634316 w 5583513"/>
              <a:gd name="connsiteY20" fmla="*/ 3916292 h 3916292"/>
              <a:gd name="connsiteX21" fmla="*/ 4187635 w 5583513"/>
              <a:gd name="connsiteY21" fmla="*/ 3916292 h 3916292"/>
              <a:gd name="connsiteX22" fmla="*/ 3629283 w 5583513"/>
              <a:gd name="connsiteY22" fmla="*/ 3916292 h 3916292"/>
              <a:gd name="connsiteX23" fmla="*/ 3070932 w 5583513"/>
              <a:gd name="connsiteY23" fmla="*/ 3916292 h 3916292"/>
              <a:gd name="connsiteX24" fmla="*/ 2512581 w 5583513"/>
              <a:gd name="connsiteY24" fmla="*/ 3916292 h 3916292"/>
              <a:gd name="connsiteX25" fmla="*/ 1954230 w 5583513"/>
              <a:gd name="connsiteY25" fmla="*/ 3916292 h 3916292"/>
              <a:gd name="connsiteX26" fmla="*/ 1563384 w 5583513"/>
              <a:gd name="connsiteY26" fmla="*/ 3916292 h 3916292"/>
              <a:gd name="connsiteX27" fmla="*/ 1005032 w 5583513"/>
              <a:gd name="connsiteY27" fmla="*/ 3916292 h 3916292"/>
              <a:gd name="connsiteX28" fmla="*/ 502516 w 5583513"/>
              <a:gd name="connsiteY28" fmla="*/ 3916292 h 3916292"/>
              <a:gd name="connsiteX29" fmla="*/ 0 w 5583513"/>
              <a:gd name="connsiteY29" fmla="*/ 3916292 h 3916292"/>
              <a:gd name="connsiteX30" fmla="*/ 0 w 5583513"/>
              <a:gd name="connsiteY30" fmla="*/ 3317659 h 3916292"/>
              <a:gd name="connsiteX31" fmla="*/ 0 w 5583513"/>
              <a:gd name="connsiteY31" fmla="*/ 2758189 h 3916292"/>
              <a:gd name="connsiteX32" fmla="*/ 0 w 5583513"/>
              <a:gd name="connsiteY32" fmla="*/ 2237881 h 3916292"/>
              <a:gd name="connsiteX33" fmla="*/ 0 w 5583513"/>
              <a:gd name="connsiteY33" fmla="*/ 1678411 h 3916292"/>
              <a:gd name="connsiteX34" fmla="*/ 0 w 5583513"/>
              <a:gd name="connsiteY34" fmla="*/ 1079778 h 3916292"/>
              <a:gd name="connsiteX35" fmla="*/ 0 w 5583513"/>
              <a:gd name="connsiteY35" fmla="*/ 598633 h 3916292"/>
              <a:gd name="connsiteX36" fmla="*/ 0 w 5583513"/>
              <a:gd name="connsiteY36" fmla="*/ 0 h 391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583513" h="3916292" fill="none" extrusionOk="0">
                <a:moveTo>
                  <a:pt x="0" y="0"/>
                </a:moveTo>
                <a:cubicBezTo>
                  <a:pt x="105751" y="-45146"/>
                  <a:pt x="259992" y="41725"/>
                  <a:pt x="390846" y="0"/>
                </a:cubicBezTo>
                <a:cubicBezTo>
                  <a:pt x="521700" y="-41725"/>
                  <a:pt x="826608" y="8029"/>
                  <a:pt x="949197" y="0"/>
                </a:cubicBezTo>
                <a:cubicBezTo>
                  <a:pt x="1071786" y="-8029"/>
                  <a:pt x="1317810" y="25903"/>
                  <a:pt x="1451713" y="0"/>
                </a:cubicBezTo>
                <a:cubicBezTo>
                  <a:pt x="1585616" y="-25903"/>
                  <a:pt x="1736876" y="35310"/>
                  <a:pt x="2010065" y="0"/>
                </a:cubicBezTo>
                <a:cubicBezTo>
                  <a:pt x="2283254" y="-35310"/>
                  <a:pt x="2322777" y="16779"/>
                  <a:pt x="2456746" y="0"/>
                </a:cubicBezTo>
                <a:cubicBezTo>
                  <a:pt x="2590715" y="-16779"/>
                  <a:pt x="2731189" y="13190"/>
                  <a:pt x="2959262" y="0"/>
                </a:cubicBezTo>
                <a:cubicBezTo>
                  <a:pt x="3187335" y="-13190"/>
                  <a:pt x="3238797" y="4907"/>
                  <a:pt x="3350108" y="0"/>
                </a:cubicBezTo>
                <a:cubicBezTo>
                  <a:pt x="3461419" y="-4907"/>
                  <a:pt x="3704644" y="14314"/>
                  <a:pt x="3796789" y="0"/>
                </a:cubicBezTo>
                <a:cubicBezTo>
                  <a:pt x="3888934" y="-14314"/>
                  <a:pt x="4241995" y="53237"/>
                  <a:pt x="4410975" y="0"/>
                </a:cubicBezTo>
                <a:cubicBezTo>
                  <a:pt x="4579955" y="-53237"/>
                  <a:pt x="4718078" y="16084"/>
                  <a:pt x="4801821" y="0"/>
                </a:cubicBezTo>
                <a:cubicBezTo>
                  <a:pt x="4885564" y="-16084"/>
                  <a:pt x="5381980" y="72202"/>
                  <a:pt x="5583513" y="0"/>
                </a:cubicBezTo>
                <a:cubicBezTo>
                  <a:pt x="5630205" y="131333"/>
                  <a:pt x="5583153" y="381098"/>
                  <a:pt x="5583513" y="520307"/>
                </a:cubicBezTo>
                <a:cubicBezTo>
                  <a:pt x="5583873" y="659516"/>
                  <a:pt x="5512738" y="906905"/>
                  <a:pt x="5583513" y="1118941"/>
                </a:cubicBezTo>
                <a:cubicBezTo>
                  <a:pt x="5654288" y="1330977"/>
                  <a:pt x="5521182" y="1410360"/>
                  <a:pt x="5583513" y="1678411"/>
                </a:cubicBezTo>
                <a:cubicBezTo>
                  <a:pt x="5645844" y="1946462"/>
                  <a:pt x="5577423" y="2050583"/>
                  <a:pt x="5583513" y="2159555"/>
                </a:cubicBezTo>
                <a:cubicBezTo>
                  <a:pt x="5589603" y="2268527"/>
                  <a:pt x="5553600" y="2442085"/>
                  <a:pt x="5583513" y="2679863"/>
                </a:cubicBezTo>
                <a:cubicBezTo>
                  <a:pt x="5613426" y="2917641"/>
                  <a:pt x="5541654" y="2933001"/>
                  <a:pt x="5583513" y="3121844"/>
                </a:cubicBezTo>
                <a:cubicBezTo>
                  <a:pt x="5625372" y="3310687"/>
                  <a:pt x="5535029" y="3538553"/>
                  <a:pt x="5583513" y="3916292"/>
                </a:cubicBezTo>
                <a:cubicBezTo>
                  <a:pt x="5481750" y="3929206"/>
                  <a:pt x="5295309" y="3868727"/>
                  <a:pt x="5136832" y="3916292"/>
                </a:cubicBezTo>
                <a:cubicBezTo>
                  <a:pt x="4978355" y="3963857"/>
                  <a:pt x="4825775" y="3897706"/>
                  <a:pt x="4634316" y="3916292"/>
                </a:cubicBezTo>
                <a:cubicBezTo>
                  <a:pt x="4442857" y="3934878"/>
                  <a:pt x="4365743" y="3883515"/>
                  <a:pt x="4187635" y="3916292"/>
                </a:cubicBezTo>
                <a:cubicBezTo>
                  <a:pt x="4009527" y="3949069"/>
                  <a:pt x="3843841" y="3902243"/>
                  <a:pt x="3629283" y="3916292"/>
                </a:cubicBezTo>
                <a:cubicBezTo>
                  <a:pt x="3414725" y="3930341"/>
                  <a:pt x="3275944" y="3893234"/>
                  <a:pt x="3070932" y="3916292"/>
                </a:cubicBezTo>
                <a:cubicBezTo>
                  <a:pt x="2865920" y="3939350"/>
                  <a:pt x="2666924" y="3867772"/>
                  <a:pt x="2512581" y="3916292"/>
                </a:cubicBezTo>
                <a:cubicBezTo>
                  <a:pt x="2358238" y="3964812"/>
                  <a:pt x="2188238" y="3903174"/>
                  <a:pt x="1954230" y="3916292"/>
                </a:cubicBezTo>
                <a:cubicBezTo>
                  <a:pt x="1720222" y="3929410"/>
                  <a:pt x="1678462" y="3882832"/>
                  <a:pt x="1563384" y="3916292"/>
                </a:cubicBezTo>
                <a:cubicBezTo>
                  <a:pt x="1448306" y="3949752"/>
                  <a:pt x="1261559" y="3913222"/>
                  <a:pt x="1005032" y="3916292"/>
                </a:cubicBezTo>
                <a:cubicBezTo>
                  <a:pt x="748505" y="3919362"/>
                  <a:pt x="705065" y="3902883"/>
                  <a:pt x="502516" y="3916292"/>
                </a:cubicBezTo>
                <a:cubicBezTo>
                  <a:pt x="299967" y="3929701"/>
                  <a:pt x="147033" y="3880659"/>
                  <a:pt x="0" y="3916292"/>
                </a:cubicBezTo>
                <a:cubicBezTo>
                  <a:pt x="-844" y="3698378"/>
                  <a:pt x="45722" y="3579108"/>
                  <a:pt x="0" y="3317659"/>
                </a:cubicBezTo>
                <a:cubicBezTo>
                  <a:pt x="-45722" y="3056210"/>
                  <a:pt x="53123" y="2956850"/>
                  <a:pt x="0" y="2758189"/>
                </a:cubicBezTo>
                <a:cubicBezTo>
                  <a:pt x="-53123" y="2559528"/>
                  <a:pt x="225" y="2460975"/>
                  <a:pt x="0" y="2237881"/>
                </a:cubicBezTo>
                <a:cubicBezTo>
                  <a:pt x="-225" y="2014787"/>
                  <a:pt x="29741" y="1822439"/>
                  <a:pt x="0" y="1678411"/>
                </a:cubicBezTo>
                <a:cubicBezTo>
                  <a:pt x="-29741" y="1534383"/>
                  <a:pt x="15230" y="1264554"/>
                  <a:pt x="0" y="1079778"/>
                </a:cubicBezTo>
                <a:cubicBezTo>
                  <a:pt x="-15230" y="895002"/>
                  <a:pt x="10299" y="746393"/>
                  <a:pt x="0" y="598633"/>
                </a:cubicBezTo>
                <a:cubicBezTo>
                  <a:pt x="-10299" y="450873"/>
                  <a:pt x="49105" y="200008"/>
                  <a:pt x="0" y="0"/>
                </a:cubicBezTo>
                <a:close/>
              </a:path>
              <a:path w="5583513" h="3916292" stroke="0" extrusionOk="0">
                <a:moveTo>
                  <a:pt x="0" y="0"/>
                </a:moveTo>
                <a:cubicBezTo>
                  <a:pt x="202896" y="-49381"/>
                  <a:pt x="279731" y="8310"/>
                  <a:pt x="558351" y="0"/>
                </a:cubicBezTo>
                <a:cubicBezTo>
                  <a:pt x="836971" y="-8310"/>
                  <a:pt x="879012" y="51983"/>
                  <a:pt x="1005032" y="0"/>
                </a:cubicBezTo>
                <a:cubicBezTo>
                  <a:pt x="1131052" y="-51983"/>
                  <a:pt x="1389039" y="31888"/>
                  <a:pt x="1563384" y="0"/>
                </a:cubicBezTo>
                <a:cubicBezTo>
                  <a:pt x="1737729" y="-31888"/>
                  <a:pt x="1880692" y="5698"/>
                  <a:pt x="2121735" y="0"/>
                </a:cubicBezTo>
                <a:cubicBezTo>
                  <a:pt x="2362778" y="-5698"/>
                  <a:pt x="2387581" y="29249"/>
                  <a:pt x="2568416" y="0"/>
                </a:cubicBezTo>
                <a:cubicBezTo>
                  <a:pt x="2749251" y="-29249"/>
                  <a:pt x="2856998" y="50247"/>
                  <a:pt x="3070932" y="0"/>
                </a:cubicBezTo>
                <a:cubicBezTo>
                  <a:pt x="3284866" y="-50247"/>
                  <a:pt x="3371069" y="47400"/>
                  <a:pt x="3573448" y="0"/>
                </a:cubicBezTo>
                <a:cubicBezTo>
                  <a:pt x="3775827" y="-47400"/>
                  <a:pt x="3815921" y="20544"/>
                  <a:pt x="3964294" y="0"/>
                </a:cubicBezTo>
                <a:cubicBezTo>
                  <a:pt x="4112667" y="-20544"/>
                  <a:pt x="4186122" y="15295"/>
                  <a:pt x="4355140" y="0"/>
                </a:cubicBezTo>
                <a:cubicBezTo>
                  <a:pt x="4524158" y="-15295"/>
                  <a:pt x="4691483" y="47241"/>
                  <a:pt x="5025162" y="0"/>
                </a:cubicBezTo>
                <a:cubicBezTo>
                  <a:pt x="5358841" y="-47241"/>
                  <a:pt x="5340642" y="28110"/>
                  <a:pt x="5583513" y="0"/>
                </a:cubicBezTo>
                <a:cubicBezTo>
                  <a:pt x="5593478" y="134160"/>
                  <a:pt x="5544185" y="326674"/>
                  <a:pt x="5583513" y="481144"/>
                </a:cubicBezTo>
                <a:cubicBezTo>
                  <a:pt x="5622841" y="635614"/>
                  <a:pt x="5546668" y="852497"/>
                  <a:pt x="5583513" y="962289"/>
                </a:cubicBezTo>
                <a:cubicBezTo>
                  <a:pt x="5620358" y="1072081"/>
                  <a:pt x="5577683" y="1298252"/>
                  <a:pt x="5583513" y="1600085"/>
                </a:cubicBezTo>
                <a:cubicBezTo>
                  <a:pt x="5589343" y="1901918"/>
                  <a:pt x="5566309" y="1957666"/>
                  <a:pt x="5583513" y="2120392"/>
                </a:cubicBezTo>
                <a:cubicBezTo>
                  <a:pt x="5600717" y="2283118"/>
                  <a:pt x="5559403" y="2342881"/>
                  <a:pt x="5583513" y="2562374"/>
                </a:cubicBezTo>
                <a:cubicBezTo>
                  <a:pt x="5607623" y="2781867"/>
                  <a:pt x="5571425" y="2988074"/>
                  <a:pt x="5583513" y="3121844"/>
                </a:cubicBezTo>
                <a:cubicBezTo>
                  <a:pt x="5595601" y="3255614"/>
                  <a:pt x="5526300" y="3523041"/>
                  <a:pt x="5583513" y="3916292"/>
                </a:cubicBezTo>
                <a:cubicBezTo>
                  <a:pt x="5365748" y="3916330"/>
                  <a:pt x="5278783" y="3871158"/>
                  <a:pt x="5136832" y="3916292"/>
                </a:cubicBezTo>
                <a:cubicBezTo>
                  <a:pt x="4994881" y="3961426"/>
                  <a:pt x="4640288" y="3900277"/>
                  <a:pt x="4466810" y="3916292"/>
                </a:cubicBezTo>
                <a:cubicBezTo>
                  <a:pt x="4293332" y="3932307"/>
                  <a:pt x="4146160" y="3853167"/>
                  <a:pt x="3852624" y="3916292"/>
                </a:cubicBezTo>
                <a:cubicBezTo>
                  <a:pt x="3559088" y="3979417"/>
                  <a:pt x="3408098" y="3886537"/>
                  <a:pt x="3182602" y="3916292"/>
                </a:cubicBezTo>
                <a:cubicBezTo>
                  <a:pt x="2957106" y="3946047"/>
                  <a:pt x="2757717" y="3865132"/>
                  <a:pt x="2624251" y="3916292"/>
                </a:cubicBezTo>
                <a:cubicBezTo>
                  <a:pt x="2490785" y="3967452"/>
                  <a:pt x="2146178" y="3907421"/>
                  <a:pt x="1954230" y="3916292"/>
                </a:cubicBezTo>
                <a:cubicBezTo>
                  <a:pt x="1762282" y="3925163"/>
                  <a:pt x="1549228" y="3862474"/>
                  <a:pt x="1395878" y="3916292"/>
                </a:cubicBezTo>
                <a:cubicBezTo>
                  <a:pt x="1242528" y="3970110"/>
                  <a:pt x="1022307" y="3897115"/>
                  <a:pt x="837527" y="3916292"/>
                </a:cubicBezTo>
                <a:cubicBezTo>
                  <a:pt x="652747" y="3935469"/>
                  <a:pt x="177088" y="3908400"/>
                  <a:pt x="0" y="3916292"/>
                </a:cubicBezTo>
                <a:cubicBezTo>
                  <a:pt x="-11624" y="3714210"/>
                  <a:pt x="29751" y="3666353"/>
                  <a:pt x="0" y="3435148"/>
                </a:cubicBezTo>
                <a:cubicBezTo>
                  <a:pt x="-29751" y="3203943"/>
                  <a:pt x="18454" y="3082725"/>
                  <a:pt x="0" y="2875677"/>
                </a:cubicBezTo>
                <a:cubicBezTo>
                  <a:pt x="-18454" y="2668629"/>
                  <a:pt x="54586" y="2604734"/>
                  <a:pt x="0" y="2394533"/>
                </a:cubicBezTo>
                <a:cubicBezTo>
                  <a:pt x="-54586" y="2184332"/>
                  <a:pt x="58915" y="2120326"/>
                  <a:pt x="0" y="1874225"/>
                </a:cubicBezTo>
                <a:cubicBezTo>
                  <a:pt x="-58915" y="1628124"/>
                  <a:pt x="22552" y="1495916"/>
                  <a:pt x="0" y="1353918"/>
                </a:cubicBezTo>
                <a:cubicBezTo>
                  <a:pt x="-22552" y="1211920"/>
                  <a:pt x="12353" y="933593"/>
                  <a:pt x="0" y="794448"/>
                </a:cubicBezTo>
                <a:cubicBezTo>
                  <a:pt x="-12353" y="655303"/>
                  <a:pt x="88767" y="270062"/>
                  <a:pt x="0" y="0"/>
                </a:cubicBezTo>
                <a:close/>
              </a:path>
            </a:pathLst>
          </a:custGeom>
          <a:ln w="38100">
            <a:solidFill>
              <a:schemeClr val="accent1"/>
            </a:solidFill>
            <a:extLst>
              <a:ext uri="{C807C97D-BFC1-408E-A445-0C87EB9F89A2}">
                <ask:lineSketchStyleProps xmlns:ask="http://schemas.microsoft.com/office/drawing/2018/sketchyshapes" xmlns="" sd="1513424399">
                  <a:prstGeom prst="rect">
                    <a:avLst/>
                  </a:prstGeom>
                  <ask:type>
                    <ask:lineSketchScribble/>
                  </ask:type>
                </ask:lineSketchStyleProps>
              </a:ext>
            </a:extLst>
          </a:ln>
        </p:spPr>
      </p:pic>
    </p:spTree>
    <p:extLst>
      <p:ext uri="{BB962C8B-B14F-4D97-AF65-F5344CB8AC3E}">
        <p14:creationId xmlns:p14="http://schemas.microsoft.com/office/powerpoint/2010/main" val="345474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426BB59-24CB-4C63-A1A4-F6BED45A3F47}"/>
              </a:ext>
            </a:extLst>
          </p:cNvPr>
          <p:cNvSpPr>
            <a:spLocks noGrp="1"/>
          </p:cNvSpPr>
          <p:nvPr>
            <p:ph type="title"/>
          </p:nvPr>
        </p:nvSpPr>
        <p:spPr/>
        <p:txBody>
          <a:bodyPr/>
          <a:lstStyle/>
          <a:p>
            <a:pPr algn="ctr"/>
            <a:r>
              <a:rPr lang="en-IN" b="1" dirty="0"/>
              <a:t>Introduction</a:t>
            </a:r>
            <a:endParaRPr lang="en-US" b="1" dirty="0"/>
          </a:p>
        </p:txBody>
      </p:sp>
      <p:sp>
        <p:nvSpPr>
          <p:cNvPr id="3" name="Content Placeholder 2">
            <a:extLst>
              <a:ext uri="{FF2B5EF4-FFF2-40B4-BE49-F238E27FC236}">
                <a16:creationId xmlns:a16="http://schemas.microsoft.com/office/drawing/2014/main" xmlns="" id="{BC360121-F16D-48C4-8718-5DDD0E7AAD7A}"/>
              </a:ext>
            </a:extLst>
          </p:cNvPr>
          <p:cNvSpPr>
            <a:spLocks noGrp="1"/>
          </p:cNvSpPr>
          <p:nvPr>
            <p:ph idx="1"/>
          </p:nvPr>
        </p:nvSpPr>
        <p:spPr/>
        <p:txBody>
          <a:bodyPr/>
          <a:lstStyle/>
          <a:p>
            <a:pPr marL="0" indent="0" algn="just">
              <a:buNone/>
            </a:pPr>
            <a:r>
              <a:rPr lang="en-US" dirty="0"/>
              <a:t>Market Basket Analysis is one of the key techniques used by large retailers to uncover associations between items. It works by looking for combinations of items that occur together frequently in transactions. To put it another way, it allows retailers to identify relationships between the items that people buy.</a:t>
            </a:r>
          </a:p>
          <a:p>
            <a:pPr marL="0" indent="0" algn="just">
              <a:buNone/>
            </a:pPr>
            <a:endParaRPr lang="en-US" dirty="0"/>
          </a:p>
          <a:p>
            <a:pPr marL="0" indent="0" algn="just">
              <a:buNone/>
            </a:pPr>
            <a:r>
              <a:rPr lang="en-US" b="1" dirty="0"/>
              <a:t>Objective :</a:t>
            </a:r>
          </a:p>
          <a:p>
            <a:pPr marL="0" indent="0" algn="just">
              <a:buNone/>
            </a:pPr>
            <a:r>
              <a:rPr lang="en-US" dirty="0"/>
              <a:t>To improve the effectiveness of marketing and sales tactics using the customer data that is accumulated with the enterprise during the sales transaction.</a:t>
            </a:r>
          </a:p>
        </p:txBody>
      </p:sp>
    </p:spTree>
    <p:extLst>
      <p:ext uri="{BB962C8B-B14F-4D97-AF65-F5344CB8AC3E}">
        <p14:creationId xmlns:p14="http://schemas.microsoft.com/office/powerpoint/2010/main" val="3003803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B51DE7C-E3BA-42BE-9D40-AF61E07270CA}"/>
              </a:ext>
            </a:extLst>
          </p:cNvPr>
          <p:cNvSpPr>
            <a:spLocks noGrp="1"/>
          </p:cNvSpPr>
          <p:nvPr>
            <p:ph type="title"/>
          </p:nvPr>
        </p:nvSpPr>
        <p:spPr/>
        <p:txBody>
          <a:bodyPr/>
          <a:lstStyle/>
          <a:p>
            <a:pPr algn="ctr"/>
            <a:r>
              <a:rPr lang="en-IN" dirty="0"/>
              <a:t>Importing Python Libraries</a:t>
            </a:r>
          </a:p>
        </p:txBody>
      </p:sp>
      <p:sp>
        <p:nvSpPr>
          <p:cNvPr id="3" name="Content Placeholder 2">
            <a:extLst>
              <a:ext uri="{FF2B5EF4-FFF2-40B4-BE49-F238E27FC236}">
                <a16:creationId xmlns:a16="http://schemas.microsoft.com/office/drawing/2014/main" xmlns="" id="{266BBEB5-1900-4042-84CE-BC0D70206CF0}"/>
              </a:ext>
            </a:extLst>
          </p:cNvPr>
          <p:cNvSpPr>
            <a:spLocks noGrp="1"/>
          </p:cNvSpPr>
          <p:nvPr>
            <p:ph idx="1"/>
          </p:nvPr>
        </p:nvSpPr>
        <p:spPr>
          <a:xfrm>
            <a:off x="1272208" y="1825625"/>
            <a:ext cx="10081591" cy="4351338"/>
          </a:xfrm>
        </p:spPr>
        <p:txBody>
          <a:bodyPr/>
          <a:lstStyle/>
          <a:p>
            <a:pPr marL="0" indent="0">
              <a:buNone/>
            </a:pPr>
            <a:r>
              <a:rPr lang="en-IN" dirty="0"/>
              <a:t>Market basket analysis done in Python Program, </a:t>
            </a:r>
          </a:p>
          <a:p>
            <a:pPr marL="0" indent="0">
              <a:buNone/>
            </a:pPr>
            <a:r>
              <a:rPr lang="en-IN" dirty="0"/>
              <a:t>following libraries used :-</a:t>
            </a:r>
          </a:p>
          <a:p>
            <a:pPr lvl="1"/>
            <a:r>
              <a:rPr lang="en-IN" dirty="0"/>
              <a:t>NumPy</a:t>
            </a:r>
          </a:p>
          <a:p>
            <a:pPr lvl="1"/>
            <a:r>
              <a:rPr lang="en-IN" dirty="0"/>
              <a:t>Pandas</a:t>
            </a:r>
          </a:p>
          <a:p>
            <a:pPr lvl="1"/>
            <a:r>
              <a:rPr lang="en-IN" dirty="0"/>
              <a:t>Matplotlib</a:t>
            </a:r>
          </a:p>
          <a:p>
            <a:pPr lvl="1"/>
            <a:r>
              <a:rPr lang="en-IN" dirty="0"/>
              <a:t>Seaborn</a:t>
            </a:r>
          </a:p>
          <a:p>
            <a:pPr lvl="1"/>
            <a:r>
              <a:rPr lang="en-IN" dirty="0" err="1"/>
              <a:t>Apriori</a:t>
            </a:r>
            <a:r>
              <a:rPr lang="en-IN" dirty="0"/>
              <a:t> (</a:t>
            </a:r>
            <a:r>
              <a:rPr lang="en-IN" dirty="0" err="1"/>
              <a:t>Mlxtend</a:t>
            </a:r>
            <a:r>
              <a:rPr lang="en-IN" dirty="0"/>
              <a:t>)</a:t>
            </a:r>
          </a:p>
          <a:p>
            <a:pPr lvl="1"/>
            <a:r>
              <a:rPr lang="en-IN" dirty="0"/>
              <a:t>Association Rules</a:t>
            </a:r>
          </a:p>
          <a:p>
            <a:endParaRPr lang="en-US" dirty="0"/>
          </a:p>
        </p:txBody>
      </p:sp>
    </p:spTree>
    <p:extLst>
      <p:ext uri="{BB962C8B-B14F-4D97-AF65-F5344CB8AC3E}">
        <p14:creationId xmlns:p14="http://schemas.microsoft.com/office/powerpoint/2010/main" val="3519310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B51DE7C-E3BA-42BE-9D40-AF61E07270CA}"/>
              </a:ext>
            </a:extLst>
          </p:cNvPr>
          <p:cNvSpPr>
            <a:spLocks noGrp="1"/>
          </p:cNvSpPr>
          <p:nvPr>
            <p:ph type="title"/>
          </p:nvPr>
        </p:nvSpPr>
        <p:spPr/>
        <p:txBody>
          <a:bodyPr/>
          <a:lstStyle/>
          <a:p>
            <a:pPr algn="ctr"/>
            <a:r>
              <a:rPr lang="en-IN" b="1" dirty="0"/>
              <a:t>Importing Data &amp; Processing</a:t>
            </a:r>
            <a:endParaRPr lang="en-US" b="1" dirty="0"/>
          </a:p>
        </p:txBody>
      </p:sp>
      <p:sp>
        <p:nvSpPr>
          <p:cNvPr id="3" name="Content Placeholder 2">
            <a:extLst>
              <a:ext uri="{FF2B5EF4-FFF2-40B4-BE49-F238E27FC236}">
                <a16:creationId xmlns:a16="http://schemas.microsoft.com/office/drawing/2014/main" xmlns="" id="{266BBEB5-1900-4042-84CE-BC0D70206CF0}"/>
              </a:ext>
            </a:extLst>
          </p:cNvPr>
          <p:cNvSpPr>
            <a:spLocks noGrp="1"/>
          </p:cNvSpPr>
          <p:nvPr>
            <p:ph idx="1"/>
          </p:nvPr>
        </p:nvSpPr>
        <p:spPr/>
        <p:txBody>
          <a:bodyPr>
            <a:normAutofit/>
          </a:bodyPr>
          <a:lstStyle/>
          <a:p>
            <a:r>
              <a:rPr lang="en-IN" dirty="0"/>
              <a:t>Grocery Sales Data used for the market basket analysis</a:t>
            </a:r>
          </a:p>
          <a:p>
            <a:pPr marL="457200" lvl="1" indent="0">
              <a:buNone/>
            </a:pPr>
            <a:r>
              <a:rPr lang="en-US" sz="2000" dirty="0">
                <a:hlinkClick r:id="rId2"/>
              </a:rPr>
              <a:t>https://github.com/insaid2018/Term-4/blob/master/Projects/groceries.csv</a:t>
            </a:r>
            <a:endParaRPr lang="en-IN" sz="2000" dirty="0"/>
          </a:p>
          <a:p>
            <a:r>
              <a:rPr lang="en-IN" dirty="0"/>
              <a:t>Total 9834 records and 32 columns found in the data</a:t>
            </a:r>
          </a:p>
          <a:p>
            <a:r>
              <a:rPr lang="en-US" dirty="0"/>
              <a:t>Delete </a:t>
            </a:r>
            <a:r>
              <a:rPr lang="en-US" dirty="0" err="1"/>
              <a:t>NaN</a:t>
            </a:r>
            <a:r>
              <a:rPr lang="en-US" dirty="0"/>
              <a:t> Items from dataset</a:t>
            </a:r>
          </a:p>
          <a:p>
            <a:r>
              <a:rPr lang="en-US" dirty="0"/>
              <a:t>Transform every transaction to separate list</a:t>
            </a:r>
          </a:p>
          <a:p>
            <a:r>
              <a:rPr lang="en-US" dirty="0"/>
              <a:t>Final Step: Make a new appropriate Pandas data frame for visualizations</a:t>
            </a:r>
          </a:p>
          <a:p>
            <a:r>
              <a:rPr lang="en-US" dirty="0"/>
              <a:t>Convert dataset into 1-0 encoding - applying </a:t>
            </a:r>
            <a:r>
              <a:rPr lang="en-US" dirty="0" err="1"/>
              <a:t>Apriori</a:t>
            </a:r>
            <a:r>
              <a:rPr lang="en-US" dirty="0"/>
              <a:t> Algorithm</a:t>
            </a:r>
          </a:p>
        </p:txBody>
      </p:sp>
    </p:spTree>
    <p:extLst>
      <p:ext uri="{BB962C8B-B14F-4D97-AF65-F5344CB8AC3E}">
        <p14:creationId xmlns:p14="http://schemas.microsoft.com/office/powerpoint/2010/main" val="3841038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954494F-E74E-41A6-AB46-6C32E148FDDF}"/>
              </a:ext>
            </a:extLst>
          </p:cNvPr>
          <p:cNvSpPr>
            <a:spLocks noGrp="1"/>
          </p:cNvSpPr>
          <p:nvPr>
            <p:ph type="title"/>
          </p:nvPr>
        </p:nvSpPr>
        <p:spPr/>
        <p:txBody>
          <a:bodyPr/>
          <a:lstStyle/>
          <a:p>
            <a:pPr algn="ctr"/>
            <a:r>
              <a:rPr lang="en-IN" dirty="0"/>
              <a:t>Exploratory Data Analysis</a:t>
            </a:r>
            <a:endParaRPr lang="en-US" dirty="0"/>
          </a:p>
        </p:txBody>
      </p:sp>
      <p:sp>
        <p:nvSpPr>
          <p:cNvPr id="4" name="Content Placeholder 3">
            <a:extLst>
              <a:ext uri="{FF2B5EF4-FFF2-40B4-BE49-F238E27FC236}">
                <a16:creationId xmlns:a16="http://schemas.microsoft.com/office/drawing/2014/main" xmlns="" id="{310B34B8-1A12-4B25-ABB9-46DE9B8F1BB3}"/>
              </a:ext>
            </a:extLst>
          </p:cNvPr>
          <p:cNvSpPr>
            <a:spLocks noGrp="1"/>
          </p:cNvSpPr>
          <p:nvPr>
            <p:ph sz="half" idx="2"/>
          </p:nvPr>
        </p:nvSpPr>
        <p:spPr>
          <a:xfrm>
            <a:off x="5658678" y="1825624"/>
            <a:ext cx="5695122" cy="4570543"/>
          </a:xfrm>
        </p:spPr>
        <p:txBody>
          <a:bodyPr/>
          <a:lstStyle/>
          <a:p>
            <a:pPr marL="0" indent="0">
              <a:lnSpc>
                <a:spcPct val="150000"/>
              </a:lnSpc>
              <a:buNone/>
            </a:pPr>
            <a:r>
              <a:rPr lang="en-IN" dirty="0"/>
              <a:t>From the top 10 list we found - Whole Milk, Other Vegetables, Rolls/Buns, Soda &amp; Yogurt are top 5 product are the most demanded items.</a:t>
            </a:r>
            <a:endParaRPr lang="en-US" dirty="0"/>
          </a:p>
        </p:txBody>
      </p:sp>
      <p:pic>
        <p:nvPicPr>
          <p:cNvPr id="5" name="Picture 4">
            <a:extLst>
              <a:ext uri="{FF2B5EF4-FFF2-40B4-BE49-F238E27FC236}">
                <a16:creationId xmlns:a16="http://schemas.microsoft.com/office/drawing/2014/main" xmlns="" id="{6215741A-7D5F-4ACF-B996-FA22B0C1534E}"/>
              </a:ext>
            </a:extLst>
          </p:cNvPr>
          <p:cNvPicPr>
            <a:picLocks noChangeAspect="1"/>
          </p:cNvPicPr>
          <p:nvPr/>
        </p:nvPicPr>
        <p:blipFill>
          <a:blip r:embed="rId2"/>
          <a:stretch>
            <a:fillRect/>
          </a:stretch>
        </p:blipFill>
        <p:spPr>
          <a:xfrm>
            <a:off x="838199" y="1825624"/>
            <a:ext cx="4250635" cy="4599984"/>
          </a:xfrm>
          <a:prstGeom prst="rect">
            <a:avLst/>
          </a:prstGeom>
          <a:ln w="28575">
            <a:solidFill>
              <a:srgbClr val="0070C0"/>
            </a:solidFill>
          </a:ln>
        </p:spPr>
      </p:pic>
    </p:spTree>
    <p:extLst>
      <p:ext uri="{BB962C8B-B14F-4D97-AF65-F5344CB8AC3E}">
        <p14:creationId xmlns:p14="http://schemas.microsoft.com/office/powerpoint/2010/main" val="2319127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904084E6-76B7-4592-8011-F3402609EFEA}"/>
              </a:ext>
            </a:extLst>
          </p:cNvPr>
          <p:cNvPicPr>
            <a:picLocks noChangeAspect="1"/>
          </p:cNvPicPr>
          <p:nvPr/>
        </p:nvPicPr>
        <p:blipFill>
          <a:blip r:embed="rId2"/>
          <a:stretch>
            <a:fillRect/>
          </a:stretch>
        </p:blipFill>
        <p:spPr>
          <a:xfrm>
            <a:off x="170978" y="583096"/>
            <a:ext cx="5895346" cy="6135757"/>
          </a:xfrm>
          <a:prstGeom prst="rect">
            <a:avLst/>
          </a:prstGeom>
          <a:ln>
            <a:solidFill>
              <a:schemeClr val="accent1"/>
            </a:solidFill>
          </a:ln>
        </p:spPr>
      </p:pic>
      <p:pic>
        <p:nvPicPr>
          <p:cNvPr id="7" name="Picture 6">
            <a:extLst>
              <a:ext uri="{FF2B5EF4-FFF2-40B4-BE49-F238E27FC236}">
                <a16:creationId xmlns:a16="http://schemas.microsoft.com/office/drawing/2014/main" xmlns="" id="{5DE79A26-17FB-41F2-8B34-B7D7A0E0FDB5}"/>
              </a:ext>
            </a:extLst>
          </p:cNvPr>
          <p:cNvPicPr>
            <a:picLocks noChangeAspect="1"/>
          </p:cNvPicPr>
          <p:nvPr/>
        </p:nvPicPr>
        <p:blipFill>
          <a:blip r:embed="rId3"/>
          <a:stretch>
            <a:fillRect/>
          </a:stretch>
        </p:blipFill>
        <p:spPr>
          <a:xfrm>
            <a:off x="6147736" y="583096"/>
            <a:ext cx="5871987" cy="6135757"/>
          </a:xfrm>
          <a:prstGeom prst="rect">
            <a:avLst/>
          </a:prstGeom>
          <a:ln>
            <a:solidFill>
              <a:schemeClr val="accent1"/>
            </a:solidFill>
          </a:ln>
        </p:spPr>
      </p:pic>
      <p:sp>
        <p:nvSpPr>
          <p:cNvPr id="8" name="Title 1">
            <a:extLst>
              <a:ext uri="{FF2B5EF4-FFF2-40B4-BE49-F238E27FC236}">
                <a16:creationId xmlns:a16="http://schemas.microsoft.com/office/drawing/2014/main" xmlns="" id="{D5AFE357-D69E-4E68-BEB6-2279EBAFE1B6}"/>
              </a:ext>
            </a:extLst>
          </p:cNvPr>
          <p:cNvSpPr>
            <a:spLocks noGrp="1"/>
          </p:cNvSpPr>
          <p:nvPr>
            <p:ph type="title"/>
          </p:nvPr>
        </p:nvSpPr>
        <p:spPr>
          <a:xfrm>
            <a:off x="838200" y="60327"/>
            <a:ext cx="10515600" cy="522769"/>
          </a:xfrm>
        </p:spPr>
        <p:txBody>
          <a:bodyPr>
            <a:normAutofit fontScale="90000"/>
          </a:bodyPr>
          <a:lstStyle/>
          <a:p>
            <a:pPr algn="ctr"/>
            <a:r>
              <a:rPr lang="en-IN" dirty="0"/>
              <a:t>Exploratory Data Analysis</a:t>
            </a:r>
            <a:endParaRPr lang="en-US" dirty="0"/>
          </a:p>
        </p:txBody>
      </p:sp>
    </p:spTree>
    <p:extLst>
      <p:ext uri="{BB962C8B-B14F-4D97-AF65-F5344CB8AC3E}">
        <p14:creationId xmlns:p14="http://schemas.microsoft.com/office/powerpoint/2010/main" val="3139195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B51DE7C-E3BA-42BE-9D40-AF61E07270CA}"/>
              </a:ext>
            </a:extLst>
          </p:cNvPr>
          <p:cNvSpPr>
            <a:spLocks noGrp="1"/>
          </p:cNvSpPr>
          <p:nvPr>
            <p:ph type="title"/>
          </p:nvPr>
        </p:nvSpPr>
        <p:spPr/>
        <p:txBody>
          <a:bodyPr/>
          <a:lstStyle/>
          <a:p>
            <a:pPr algn="ctr"/>
            <a:r>
              <a:rPr lang="en-IN" dirty="0"/>
              <a:t>Applying Apriori Algorithm &amp; </a:t>
            </a:r>
            <a:r>
              <a:rPr lang="en-US" dirty="0"/>
              <a:t>Result</a:t>
            </a:r>
          </a:p>
        </p:txBody>
      </p:sp>
      <p:sp>
        <p:nvSpPr>
          <p:cNvPr id="5" name="Content Placeholder 4">
            <a:extLst>
              <a:ext uri="{FF2B5EF4-FFF2-40B4-BE49-F238E27FC236}">
                <a16:creationId xmlns:a16="http://schemas.microsoft.com/office/drawing/2014/main" xmlns="" id="{62127401-3308-4726-B3C8-A1F2DFF44A3C}"/>
              </a:ext>
            </a:extLst>
          </p:cNvPr>
          <p:cNvSpPr>
            <a:spLocks noGrp="1"/>
          </p:cNvSpPr>
          <p:nvPr>
            <p:ph idx="1"/>
          </p:nvPr>
        </p:nvSpPr>
        <p:spPr>
          <a:xfrm>
            <a:off x="838200" y="1838876"/>
            <a:ext cx="10515600" cy="4800463"/>
          </a:xfrm>
        </p:spPr>
        <p:txBody>
          <a:bodyPr>
            <a:noAutofit/>
          </a:bodyPr>
          <a:lstStyle/>
          <a:p>
            <a:pPr marL="0" indent="0" algn="just">
              <a:lnSpc>
                <a:spcPct val="130000"/>
              </a:lnSpc>
              <a:buNone/>
            </a:pPr>
            <a:r>
              <a:rPr lang="en-US" sz="2000" b="0" i="0" dirty="0" err="1">
                <a:solidFill>
                  <a:srgbClr val="000000"/>
                </a:solidFill>
                <a:effectLst/>
                <a:latin typeface="Helvetica Neue"/>
              </a:rPr>
              <a:t>Apriori</a:t>
            </a:r>
            <a:r>
              <a:rPr lang="en-US" sz="2000" b="0" i="0" dirty="0">
                <a:solidFill>
                  <a:srgbClr val="000000"/>
                </a:solidFill>
                <a:effectLst/>
                <a:latin typeface="Helvetica Neue"/>
              </a:rPr>
              <a:t> algorithm uses "bottom up" approach, first identify individual items that satisfy a </a:t>
            </a:r>
            <a:r>
              <a:rPr lang="en-US" sz="2000" b="1" i="0" dirty="0">
                <a:solidFill>
                  <a:srgbClr val="000000"/>
                </a:solidFill>
                <a:effectLst/>
                <a:latin typeface="Helvetica Neue"/>
              </a:rPr>
              <a:t>minimum occurrence threshold</a:t>
            </a:r>
            <a:r>
              <a:rPr lang="en-US" sz="2000" b="0" i="0" dirty="0">
                <a:solidFill>
                  <a:srgbClr val="000000"/>
                </a:solidFill>
                <a:effectLst/>
                <a:latin typeface="Helvetica Neue"/>
              </a:rPr>
              <a:t>. It then extends the item set, adding one item at a time and checking if the resulting item set still satisfies the specified threshold. The algorithm stops when there are no more items to add that meet the minimum occurrence requirement.</a:t>
            </a:r>
            <a:endParaRPr lang="en-US" sz="2000" b="1" i="0" dirty="0">
              <a:solidFill>
                <a:srgbClr val="000000"/>
              </a:solidFill>
              <a:effectLst/>
              <a:latin typeface="Helvetica Neue"/>
            </a:endParaRPr>
          </a:p>
          <a:p>
            <a:pPr algn="just"/>
            <a:endParaRPr lang="en-US" sz="2000" b="1" dirty="0">
              <a:solidFill>
                <a:srgbClr val="000000"/>
              </a:solidFill>
              <a:latin typeface="Helvetica Neue"/>
            </a:endParaRPr>
          </a:p>
          <a:p>
            <a:pPr lvl="1" algn="just">
              <a:buFont typeface="Wingdings" panose="05000000000000000000" pitchFamily="2" charset="2"/>
              <a:buChar char="§"/>
            </a:pPr>
            <a:r>
              <a:rPr lang="en-US" sz="2000" b="1" i="0" u="sng" dirty="0">
                <a:solidFill>
                  <a:srgbClr val="000000"/>
                </a:solidFill>
                <a:effectLst/>
                <a:latin typeface="Helvetica Neue"/>
              </a:rPr>
              <a:t>Support</a:t>
            </a:r>
            <a:r>
              <a:rPr lang="en-US" sz="2000" b="0" i="0" dirty="0">
                <a:solidFill>
                  <a:srgbClr val="000000"/>
                </a:solidFill>
                <a:effectLst/>
                <a:latin typeface="Helvetica Neue"/>
              </a:rPr>
              <a:t> is an indication of how frequently the items appear in the data.</a:t>
            </a:r>
          </a:p>
          <a:p>
            <a:pPr lvl="1" algn="just">
              <a:buFont typeface="Wingdings" panose="05000000000000000000" pitchFamily="2" charset="2"/>
              <a:buChar char="§"/>
            </a:pPr>
            <a:endParaRPr lang="en-US" sz="2000" b="0" i="0" dirty="0">
              <a:solidFill>
                <a:srgbClr val="000000"/>
              </a:solidFill>
              <a:effectLst/>
              <a:latin typeface="Helvetica Neue"/>
            </a:endParaRPr>
          </a:p>
          <a:p>
            <a:pPr lvl="1" algn="just">
              <a:buFont typeface="Wingdings" panose="05000000000000000000" pitchFamily="2" charset="2"/>
              <a:buChar char="§"/>
            </a:pPr>
            <a:r>
              <a:rPr lang="en-US" sz="2000" b="1" i="0" u="sng" dirty="0">
                <a:solidFill>
                  <a:srgbClr val="000000"/>
                </a:solidFill>
                <a:effectLst/>
                <a:latin typeface="Helvetica Neue"/>
              </a:rPr>
              <a:t>Confidence</a:t>
            </a:r>
            <a:r>
              <a:rPr lang="en-US" sz="2000" b="0" i="0" dirty="0">
                <a:solidFill>
                  <a:srgbClr val="000000"/>
                </a:solidFill>
                <a:effectLst/>
                <a:latin typeface="Helvetica Neue"/>
              </a:rPr>
              <a:t> is the conditional probability of occurrence of consequent given the antecedent.</a:t>
            </a:r>
          </a:p>
          <a:p>
            <a:pPr lvl="1" algn="just">
              <a:buFont typeface="Wingdings" panose="05000000000000000000" pitchFamily="2" charset="2"/>
              <a:buChar char="§"/>
            </a:pPr>
            <a:endParaRPr lang="en-US" sz="2000" dirty="0">
              <a:solidFill>
                <a:srgbClr val="000000"/>
              </a:solidFill>
              <a:latin typeface="Helvetica Neue"/>
            </a:endParaRPr>
          </a:p>
          <a:p>
            <a:pPr lvl="1" algn="just">
              <a:buFont typeface="Wingdings" panose="05000000000000000000" pitchFamily="2" charset="2"/>
              <a:buChar char="§"/>
            </a:pPr>
            <a:r>
              <a:rPr lang="en-US" sz="2000" b="1" i="0" u="sng" dirty="0">
                <a:solidFill>
                  <a:srgbClr val="000000"/>
                </a:solidFill>
                <a:effectLst/>
                <a:latin typeface="Helvetica Neue"/>
              </a:rPr>
              <a:t>Lift</a:t>
            </a:r>
            <a:r>
              <a:rPr lang="en-US" sz="2000" b="0" i="0" dirty="0">
                <a:solidFill>
                  <a:srgbClr val="000000"/>
                </a:solidFill>
                <a:effectLst/>
                <a:latin typeface="Helvetica Neue"/>
              </a:rPr>
              <a:t> can be used to compare confidence with expected confidence. This says how likely item Y is purchased when item X is purchased.</a:t>
            </a:r>
            <a:endParaRPr lang="en-US" sz="2000" dirty="0"/>
          </a:p>
        </p:txBody>
      </p:sp>
    </p:spTree>
    <p:extLst>
      <p:ext uri="{BB962C8B-B14F-4D97-AF65-F5344CB8AC3E}">
        <p14:creationId xmlns:p14="http://schemas.microsoft.com/office/powerpoint/2010/main" val="155483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70D8AB-BB3F-4EC3-8E67-80CC16DB98E0}"/>
              </a:ext>
            </a:extLst>
          </p:cNvPr>
          <p:cNvSpPr>
            <a:spLocks noGrp="1"/>
          </p:cNvSpPr>
          <p:nvPr>
            <p:ph type="title"/>
          </p:nvPr>
        </p:nvSpPr>
        <p:spPr/>
        <p:txBody>
          <a:bodyPr/>
          <a:lstStyle/>
          <a:p>
            <a:pPr algn="ctr"/>
            <a:r>
              <a:rPr lang="en-IN" dirty="0"/>
              <a:t>Applying </a:t>
            </a:r>
            <a:r>
              <a:rPr lang="en-IN" dirty="0" err="1"/>
              <a:t>Apriori</a:t>
            </a:r>
            <a:r>
              <a:rPr lang="en-IN" dirty="0"/>
              <a:t> Algorithm &amp; </a:t>
            </a:r>
            <a:r>
              <a:rPr lang="en-US" dirty="0"/>
              <a:t>Result</a:t>
            </a:r>
          </a:p>
        </p:txBody>
      </p:sp>
      <p:pic>
        <p:nvPicPr>
          <p:cNvPr id="5" name="Picture 4">
            <a:extLst>
              <a:ext uri="{FF2B5EF4-FFF2-40B4-BE49-F238E27FC236}">
                <a16:creationId xmlns:a16="http://schemas.microsoft.com/office/drawing/2014/main" xmlns="" id="{CCB37A0F-127A-4772-B06C-1ADE7F57DE56}"/>
              </a:ext>
            </a:extLst>
          </p:cNvPr>
          <p:cNvPicPr>
            <a:picLocks noChangeAspect="1"/>
          </p:cNvPicPr>
          <p:nvPr/>
        </p:nvPicPr>
        <p:blipFill>
          <a:blip r:embed="rId2"/>
          <a:stretch>
            <a:fillRect/>
          </a:stretch>
        </p:blipFill>
        <p:spPr>
          <a:xfrm>
            <a:off x="975195" y="1477416"/>
            <a:ext cx="10241610" cy="3160851"/>
          </a:xfrm>
          <a:prstGeom prst="rect">
            <a:avLst/>
          </a:prstGeom>
          <a:ln w="28575">
            <a:solidFill>
              <a:srgbClr val="0070C0"/>
            </a:solidFill>
          </a:ln>
        </p:spPr>
      </p:pic>
      <p:sp>
        <p:nvSpPr>
          <p:cNvPr id="7" name="Rectangle 6">
            <a:extLst>
              <a:ext uri="{FF2B5EF4-FFF2-40B4-BE49-F238E27FC236}">
                <a16:creationId xmlns:a16="http://schemas.microsoft.com/office/drawing/2014/main" xmlns="" id="{50D28A82-BFCF-4213-B443-24D2CB6F6408}"/>
              </a:ext>
            </a:extLst>
          </p:cNvPr>
          <p:cNvSpPr/>
          <p:nvPr/>
        </p:nvSpPr>
        <p:spPr>
          <a:xfrm>
            <a:off x="975196" y="4784035"/>
            <a:ext cx="10241610" cy="190831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600" b="1" i="0" dirty="0">
                <a:solidFill>
                  <a:srgbClr val="000000"/>
                </a:solidFill>
                <a:effectLst/>
                <a:latin typeface="Helvetica Neue"/>
              </a:rPr>
              <a:t>Interpretation :</a:t>
            </a:r>
          </a:p>
          <a:p>
            <a:pPr algn="l"/>
            <a:endParaRPr lang="en-US" sz="800" b="1" i="0" dirty="0">
              <a:solidFill>
                <a:srgbClr val="000000"/>
              </a:solidFill>
              <a:effectLst/>
              <a:latin typeface="Helvetica Neue"/>
            </a:endParaRPr>
          </a:p>
          <a:p>
            <a:pPr algn="just"/>
            <a:r>
              <a:rPr lang="en-US" sz="1600" b="1" i="1" u="sng" dirty="0">
                <a:solidFill>
                  <a:schemeClr val="tx1"/>
                </a:solidFill>
              </a:rPr>
              <a:t>Support</a:t>
            </a:r>
            <a:r>
              <a:rPr lang="en-US" sz="1600" dirty="0">
                <a:solidFill>
                  <a:schemeClr val="tx1"/>
                </a:solidFill>
              </a:rPr>
              <a:t> value for green highlighted products is 0.01.  (how frequently the items purchased by customers)</a:t>
            </a:r>
          </a:p>
          <a:p>
            <a:pPr algn="just"/>
            <a:endParaRPr lang="en-US" sz="800" dirty="0">
              <a:solidFill>
                <a:schemeClr val="tx1"/>
              </a:solidFill>
            </a:endParaRPr>
          </a:p>
          <a:p>
            <a:pPr algn="just"/>
            <a:r>
              <a:rPr lang="en-US" sz="1600" b="1" i="1" u="sng" dirty="0">
                <a:solidFill>
                  <a:schemeClr val="tx1"/>
                </a:solidFill>
              </a:rPr>
              <a:t>Confidence</a:t>
            </a:r>
            <a:r>
              <a:rPr lang="en-US" sz="1600" dirty="0">
                <a:solidFill>
                  <a:schemeClr val="tx1"/>
                </a:solidFill>
              </a:rPr>
              <a:t> value is 0.58, </a:t>
            </a:r>
            <a:r>
              <a:rPr lang="en-US" sz="1600" b="0" i="0" dirty="0">
                <a:solidFill>
                  <a:srgbClr val="000000"/>
                </a:solidFill>
                <a:effectLst/>
              </a:rPr>
              <a:t>which shows that out of all the transactions that contain Curd &amp; Yogurt, 58.23% of the transactions also contain Whole Milk. </a:t>
            </a:r>
          </a:p>
          <a:p>
            <a:pPr algn="just"/>
            <a:endParaRPr lang="en-US" sz="800" b="0" i="0" dirty="0">
              <a:solidFill>
                <a:srgbClr val="000000"/>
              </a:solidFill>
              <a:effectLst/>
            </a:endParaRPr>
          </a:p>
          <a:p>
            <a:pPr algn="just"/>
            <a:r>
              <a:rPr lang="en-US" sz="1600" b="1" i="1" u="sng" dirty="0">
                <a:solidFill>
                  <a:schemeClr val="tx1"/>
                </a:solidFill>
              </a:rPr>
              <a:t>Lift</a:t>
            </a:r>
            <a:r>
              <a:rPr lang="en-US" sz="1600" dirty="0">
                <a:solidFill>
                  <a:schemeClr val="tx1"/>
                </a:solidFill>
              </a:rPr>
              <a:t> value is 2.28, </a:t>
            </a:r>
            <a:r>
              <a:rPr lang="en-US" sz="1600" b="0" i="0" dirty="0">
                <a:solidFill>
                  <a:srgbClr val="000000"/>
                </a:solidFill>
                <a:effectLst/>
              </a:rPr>
              <a:t>tells us that Whole Milk is 2.28 times more likely to be bought by the customers who buy Curd &amp; Yogurt.</a:t>
            </a:r>
            <a:endParaRPr lang="en-US" sz="1600" dirty="0">
              <a:solidFill>
                <a:schemeClr val="tx1"/>
              </a:solidFill>
            </a:endParaRPr>
          </a:p>
        </p:txBody>
      </p:sp>
      <p:sp>
        <p:nvSpPr>
          <p:cNvPr id="3" name="Rectangle 2">
            <a:extLst>
              <a:ext uri="{FF2B5EF4-FFF2-40B4-BE49-F238E27FC236}">
                <a16:creationId xmlns:a16="http://schemas.microsoft.com/office/drawing/2014/main" xmlns="" id="{FA922E16-28CB-4FBC-9438-41010218E275}"/>
              </a:ext>
            </a:extLst>
          </p:cNvPr>
          <p:cNvSpPr/>
          <p:nvPr/>
        </p:nvSpPr>
        <p:spPr>
          <a:xfrm>
            <a:off x="1444486" y="3339550"/>
            <a:ext cx="9687339" cy="304801"/>
          </a:xfrm>
          <a:custGeom>
            <a:avLst/>
            <a:gdLst>
              <a:gd name="connsiteX0" fmla="*/ 0 w 9687339"/>
              <a:gd name="connsiteY0" fmla="*/ 0 h 304801"/>
              <a:gd name="connsiteX1" fmla="*/ 763590 w 9687339"/>
              <a:gd name="connsiteY1" fmla="*/ 0 h 304801"/>
              <a:gd name="connsiteX2" fmla="*/ 1430307 w 9687339"/>
              <a:gd name="connsiteY2" fmla="*/ 0 h 304801"/>
              <a:gd name="connsiteX3" fmla="*/ 1903277 w 9687339"/>
              <a:gd name="connsiteY3" fmla="*/ 0 h 304801"/>
              <a:gd name="connsiteX4" fmla="*/ 2666867 w 9687339"/>
              <a:gd name="connsiteY4" fmla="*/ 0 h 304801"/>
              <a:gd name="connsiteX5" fmla="*/ 3042964 w 9687339"/>
              <a:gd name="connsiteY5" fmla="*/ 0 h 304801"/>
              <a:gd name="connsiteX6" fmla="*/ 3806554 w 9687339"/>
              <a:gd name="connsiteY6" fmla="*/ 0 h 304801"/>
              <a:gd name="connsiteX7" fmla="*/ 4473271 w 9687339"/>
              <a:gd name="connsiteY7" fmla="*/ 0 h 304801"/>
              <a:gd name="connsiteX8" fmla="*/ 4849368 w 9687339"/>
              <a:gd name="connsiteY8" fmla="*/ 0 h 304801"/>
              <a:gd name="connsiteX9" fmla="*/ 5225465 w 9687339"/>
              <a:gd name="connsiteY9" fmla="*/ 0 h 304801"/>
              <a:gd name="connsiteX10" fmla="*/ 5504688 w 9687339"/>
              <a:gd name="connsiteY10" fmla="*/ 0 h 304801"/>
              <a:gd name="connsiteX11" fmla="*/ 5783911 w 9687339"/>
              <a:gd name="connsiteY11" fmla="*/ 0 h 304801"/>
              <a:gd name="connsiteX12" fmla="*/ 6450628 w 9687339"/>
              <a:gd name="connsiteY12" fmla="*/ 0 h 304801"/>
              <a:gd name="connsiteX13" fmla="*/ 7214218 w 9687339"/>
              <a:gd name="connsiteY13" fmla="*/ 0 h 304801"/>
              <a:gd name="connsiteX14" fmla="*/ 7590315 w 9687339"/>
              <a:gd name="connsiteY14" fmla="*/ 0 h 304801"/>
              <a:gd name="connsiteX15" fmla="*/ 8353905 w 9687339"/>
              <a:gd name="connsiteY15" fmla="*/ 0 h 304801"/>
              <a:gd name="connsiteX16" fmla="*/ 8923749 w 9687339"/>
              <a:gd name="connsiteY16" fmla="*/ 0 h 304801"/>
              <a:gd name="connsiteX17" fmla="*/ 9687339 w 9687339"/>
              <a:gd name="connsiteY17" fmla="*/ 0 h 304801"/>
              <a:gd name="connsiteX18" fmla="*/ 9687339 w 9687339"/>
              <a:gd name="connsiteY18" fmla="*/ 304801 h 304801"/>
              <a:gd name="connsiteX19" fmla="*/ 9117496 w 9687339"/>
              <a:gd name="connsiteY19" fmla="*/ 304801 h 304801"/>
              <a:gd name="connsiteX20" fmla="*/ 8353905 w 9687339"/>
              <a:gd name="connsiteY20" fmla="*/ 304801 h 304801"/>
              <a:gd name="connsiteX21" fmla="*/ 7880935 w 9687339"/>
              <a:gd name="connsiteY21" fmla="*/ 304801 h 304801"/>
              <a:gd name="connsiteX22" fmla="*/ 7407965 w 9687339"/>
              <a:gd name="connsiteY22" fmla="*/ 304801 h 304801"/>
              <a:gd name="connsiteX23" fmla="*/ 6838122 w 9687339"/>
              <a:gd name="connsiteY23" fmla="*/ 304801 h 304801"/>
              <a:gd name="connsiteX24" fmla="*/ 6074531 w 9687339"/>
              <a:gd name="connsiteY24" fmla="*/ 304801 h 304801"/>
              <a:gd name="connsiteX25" fmla="*/ 5310941 w 9687339"/>
              <a:gd name="connsiteY25" fmla="*/ 304801 h 304801"/>
              <a:gd name="connsiteX26" fmla="*/ 4837971 w 9687339"/>
              <a:gd name="connsiteY26" fmla="*/ 304801 h 304801"/>
              <a:gd name="connsiteX27" fmla="*/ 4558748 w 9687339"/>
              <a:gd name="connsiteY27" fmla="*/ 304801 h 304801"/>
              <a:gd name="connsiteX28" fmla="*/ 4085778 w 9687339"/>
              <a:gd name="connsiteY28" fmla="*/ 304801 h 304801"/>
              <a:gd name="connsiteX29" fmla="*/ 3612808 w 9687339"/>
              <a:gd name="connsiteY29" fmla="*/ 304801 h 304801"/>
              <a:gd name="connsiteX30" fmla="*/ 3139838 w 9687339"/>
              <a:gd name="connsiteY30" fmla="*/ 304801 h 304801"/>
              <a:gd name="connsiteX31" fmla="*/ 2569994 w 9687339"/>
              <a:gd name="connsiteY31" fmla="*/ 304801 h 304801"/>
              <a:gd name="connsiteX32" fmla="*/ 1806404 w 9687339"/>
              <a:gd name="connsiteY32" fmla="*/ 304801 h 304801"/>
              <a:gd name="connsiteX33" fmla="*/ 1042814 w 9687339"/>
              <a:gd name="connsiteY33" fmla="*/ 304801 h 304801"/>
              <a:gd name="connsiteX34" fmla="*/ 0 w 9687339"/>
              <a:gd name="connsiteY34" fmla="*/ 304801 h 304801"/>
              <a:gd name="connsiteX35" fmla="*/ 0 w 9687339"/>
              <a:gd name="connsiteY35" fmla="*/ 0 h 304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687339" h="304801" extrusionOk="0">
                <a:moveTo>
                  <a:pt x="0" y="0"/>
                </a:moveTo>
                <a:cubicBezTo>
                  <a:pt x="344309" y="-83618"/>
                  <a:pt x="491606" y="5899"/>
                  <a:pt x="763590" y="0"/>
                </a:cubicBezTo>
                <a:cubicBezTo>
                  <a:pt x="1035574" y="-5899"/>
                  <a:pt x="1241798" y="38653"/>
                  <a:pt x="1430307" y="0"/>
                </a:cubicBezTo>
                <a:cubicBezTo>
                  <a:pt x="1618816" y="-38653"/>
                  <a:pt x="1704944" y="14549"/>
                  <a:pt x="1903277" y="0"/>
                </a:cubicBezTo>
                <a:cubicBezTo>
                  <a:pt x="2101610" y="-14549"/>
                  <a:pt x="2479122" y="21768"/>
                  <a:pt x="2666867" y="0"/>
                </a:cubicBezTo>
                <a:cubicBezTo>
                  <a:pt x="2854612" y="-21768"/>
                  <a:pt x="2959836" y="27318"/>
                  <a:pt x="3042964" y="0"/>
                </a:cubicBezTo>
                <a:cubicBezTo>
                  <a:pt x="3126092" y="-27318"/>
                  <a:pt x="3591382" y="18442"/>
                  <a:pt x="3806554" y="0"/>
                </a:cubicBezTo>
                <a:cubicBezTo>
                  <a:pt x="4021726" y="-18442"/>
                  <a:pt x="4224671" y="64889"/>
                  <a:pt x="4473271" y="0"/>
                </a:cubicBezTo>
                <a:cubicBezTo>
                  <a:pt x="4721871" y="-64889"/>
                  <a:pt x="4758669" y="2917"/>
                  <a:pt x="4849368" y="0"/>
                </a:cubicBezTo>
                <a:cubicBezTo>
                  <a:pt x="4940067" y="-2917"/>
                  <a:pt x="5051881" y="43050"/>
                  <a:pt x="5225465" y="0"/>
                </a:cubicBezTo>
                <a:cubicBezTo>
                  <a:pt x="5399049" y="-43050"/>
                  <a:pt x="5429199" y="4021"/>
                  <a:pt x="5504688" y="0"/>
                </a:cubicBezTo>
                <a:cubicBezTo>
                  <a:pt x="5580177" y="-4021"/>
                  <a:pt x="5703841" y="15360"/>
                  <a:pt x="5783911" y="0"/>
                </a:cubicBezTo>
                <a:cubicBezTo>
                  <a:pt x="5863981" y="-15360"/>
                  <a:pt x="6175113" y="20880"/>
                  <a:pt x="6450628" y="0"/>
                </a:cubicBezTo>
                <a:cubicBezTo>
                  <a:pt x="6726143" y="-20880"/>
                  <a:pt x="6894461" y="56407"/>
                  <a:pt x="7214218" y="0"/>
                </a:cubicBezTo>
                <a:cubicBezTo>
                  <a:pt x="7533975" y="-56407"/>
                  <a:pt x="7471378" y="31952"/>
                  <a:pt x="7590315" y="0"/>
                </a:cubicBezTo>
                <a:cubicBezTo>
                  <a:pt x="7709252" y="-31952"/>
                  <a:pt x="8036519" y="67978"/>
                  <a:pt x="8353905" y="0"/>
                </a:cubicBezTo>
                <a:cubicBezTo>
                  <a:pt x="8671291" y="-67978"/>
                  <a:pt x="8655723" y="45290"/>
                  <a:pt x="8923749" y="0"/>
                </a:cubicBezTo>
                <a:cubicBezTo>
                  <a:pt x="9191775" y="-45290"/>
                  <a:pt x="9344653" y="20326"/>
                  <a:pt x="9687339" y="0"/>
                </a:cubicBezTo>
                <a:cubicBezTo>
                  <a:pt x="9698308" y="105534"/>
                  <a:pt x="9660378" y="185219"/>
                  <a:pt x="9687339" y="304801"/>
                </a:cubicBezTo>
                <a:cubicBezTo>
                  <a:pt x="9455197" y="304998"/>
                  <a:pt x="9313027" y="295656"/>
                  <a:pt x="9117496" y="304801"/>
                </a:cubicBezTo>
                <a:cubicBezTo>
                  <a:pt x="8921965" y="313946"/>
                  <a:pt x="8714778" y="239227"/>
                  <a:pt x="8353905" y="304801"/>
                </a:cubicBezTo>
                <a:cubicBezTo>
                  <a:pt x="7993032" y="370375"/>
                  <a:pt x="8091067" y="298864"/>
                  <a:pt x="7880935" y="304801"/>
                </a:cubicBezTo>
                <a:cubicBezTo>
                  <a:pt x="7670803" y="310738"/>
                  <a:pt x="7605855" y="295864"/>
                  <a:pt x="7407965" y="304801"/>
                </a:cubicBezTo>
                <a:cubicBezTo>
                  <a:pt x="7210075" y="313738"/>
                  <a:pt x="7003372" y="298066"/>
                  <a:pt x="6838122" y="304801"/>
                </a:cubicBezTo>
                <a:cubicBezTo>
                  <a:pt x="6672872" y="311536"/>
                  <a:pt x="6362614" y="271677"/>
                  <a:pt x="6074531" y="304801"/>
                </a:cubicBezTo>
                <a:cubicBezTo>
                  <a:pt x="5786448" y="337925"/>
                  <a:pt x="5615113" y="213692"/>
                  <a:pt x="5310941" y="304801"/>
                </a:cubicBezTo>
                <a:cubicBezTo>
                  <a:pt x="5006769" y="395910"/>
                  <a:pt x="4935784" y="299916"/>
                  <a:pt x="4837971" y="304801"/>
                </a:cubicBezTo>
                <a:cubicBezTo>
                  <a:pt x="4740158" y="309686"/>
                  <a:pt x="4661684" y="276346"/>
                  <a:pt x="4558748" y="304801"/>
                </a:cubicBezTo>
                <a:cubicBezTo>
                  <a:pt x="4455812" y="333256"/>
                  <a:pt x="4296642" y="271599"/>
                  <a:pt x="4085778" y="304801"/>
                </a:cubicBezTo>
                <a:cubicBezTo>
                  <a:pt x="3874914" y="338003"/>
                  <a:pt x="3822404" y="277069"/>
                  <a:pt x="3612808" y="304801"/>
                </a:cubicBezTo>
                <a:cubicBezTo>
                  <a:pt x="3403212" y="332533"/>
                  <a:pt x="3313507" y="277978"/>
                  <a:pt x="3139838" y="304801"/>
                </a:cubicBezTo>
                <a:cubicBezTo>
                  <a:pt x="2966169" y="331624"/>
                  <a:pt x="2763874" y="279457"/>
                  <a:pt x="2569994" y="304801"/>
                </a:cubicBezTo>
                <a:cubicBezTo>
                  <a:pt x="2376114" y="330145"/>
                  <a:pt x="2079001" y="214177"/>
                  <a:pt x="1806404" y="304801"/>
                </a:cubicBezTo>
                <a:cubicBezTo>
                  <a:pt x="1533807" y="395425"/>
                  <a:pt x="1309830" y="243618"/>
                  <a:pt x="1042814" y="304801"/>
                </a:cubicBezTo>
                <a:cubicBezTo>
                  <a:pt x="775798" y="365984"/>
                  <a:pt x="404745" y="224752"/>
                  <a:pt x="0" y="304801"/>
                </a:cubicBezTo>
                <a:cubicBezTo>
                  <a:pt x="-34441" y="161504"/>
                  <a:pt x="15875" y="107499"/>
                  <a:pt x="0" y="0"/>
                </a:cubicBezTo>
                <a:close/>
              </a:path>
            </a:pathLst>
          </a:custGeom>
          <a:noFill/>
          <a:ln w="38100">
            <a:solidFill>
              <a:srgbClr val="00B050"/>
            </a:solidFill>
            <a:extLst>
              <a:ext uri="{C807C97D-BFC1-408E-A445-0C87EB9F89A2}">
                <ask:lineSketchStyleProps xmlns:ask="http://schemas.microsoft.com/office/drawing/2018/sketchyshapes" xmlns="" sd="196778035">
                  <a:prstGeom prst="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xmlns="" id="{122BCE04-4034-458C-92B4-EBBB08D649EB}"/>
              </a:ext>
            </a:extLst>
          </p:cNvPr>
          <p:cNvSpPr/>
          <p:nvPr/>
        </p:nvSpPr>
        <p:spPr>
          <a:xfrm>
            <a:off x="5102087" y="2226366"/>
            <a:ext cx="2067339" cy="304802"/>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xmlns="" id="{8BA23838-F001-4123-B2EB-A9F3ADF1411B}"/>
              </a:ext>
            </a:extLst>
          </p:cNvPr>
          <p:cNvCxnSpPr/>
          <p:nvPr/>
        </p:nvCxnSpPr>
        <p:spPr>
          <a:xfrm>
            <a:off x="5406887" y="2557672"/>
            <a:ext cx="0" cy="731520"/>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xmlns="" id="{3DA7D0D7-028B-4E01-B5BF-E6BAB83912A7}"/>
              </a:ext>
            </a:extLst>
          </p:cNvPr>
          <p:cNvCxnSpPr/>
          <p:nvPr/>
        </p:nvCxnSpPr>
        <p:spPr>
          <a:xfrm>
            <a:off x="6155636" y="2551048"/>
            <a:ext cx="0" cy="731520"/>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xmlns="" id="{27B1F4C6-1523-43E0-867F-D35DDF3CF4E4}"/>
              </a:ext>
            </a:extLst>
          </p:cNvPr>
          <p:cNvCxnSpPr/>
          <p:nvPr/>
        </p:nvCxnSpPr>
        <p:spPr>
          <a:xfrm>
            <a:off x="6877880" y="2557676"/>
            <a:ext cx="0" cy="731520"/>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245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214</TotalTime>
  <Words>429</Words>
  <Application>Microsoft Office PowerPoint</Application>
  <PresentationFormat>Widescreen</PresentationFormat>
  <Paragraphs>59</Paragraphs>
  <Slides>11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Helvetica Neue</vt:lpstr>
      <vt:lpstr>Wingdings</vt:lpstr>
      <vt:lpstr>Office Theme</vt:lpstr>
      <vt:lpstr>Market Basket Analysis Apriori Algorithm</vt:lpstr>
      <vt:lpstr>Content - Market Basket Analysis</vt:lpstr>
      <vt:lpstr>Introduction</vt:lpstr>
      <vt:lpstr>Importing Python Libraries</vt:lpstr>
      <vt:lpstr>Importing Data &amp; Processing</vt:lpstr>
      <vt:lpstr>Exploratory Data Analysis</vt:lpstr>
      <vt:lpstr>Exploratory Data Analysis</vt:lpstr>
      <vt:lpstr>Applying Apriori Algorithm &amp; Result</vt:lpstr>
      <vt:lpstr>Applying Apriori Algorithm &amp; Result</vt:lpstr>
      <vt:lpstr>Conclusion :</vt:lpstr>
      <vt:lpstr>Thank you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 Basket Analysis Apriori Algorithm</dc:title>
  <dc:creator>S. Narayan Rao</dc:creator>
  <cp:lastModifiedBy>Narayan Rao</cp:lastModifiedBy>
  <cp:revision>18</cp:revision>
  <dcterms:created xsi:type="dcterms:W3CDTF">2020-08-23T02:58:16Z</dcterms:created>
  <dcterms:modified xsi:type="dcterms:W3CDTF">2020-11-07T10:37:16Z</dcterms:modified>
</cp:coreProperties>
</file>

<file path=docProps/thumbnail.jpeg>
</file>